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309" r:id="rId5"/>
    <p:sldId id="261" r:id="rId6"/>
    <p:sldId id="266" r:id="rId7"/>
    <p:sldId id="262" r:id="rId8"/>
    <p:sldId id="265" r:id="rId9"/>
    <p:sldId id="264" r:id="rId10"/>
    <p:sldId id="268" r:id="rId11"/>
    <p:sldId id="270" r:id="rId12"/>
    <p:sldId id="269" r:id="rId13"/>
    <p:sldId id="273" r:id="rId14"/>
    <p:sldId id="300" r:id="rId15"/>
    <p:sldId id="274" r:id="rId16"/>
    <p:sldId id="301" r:id="rId17"/>
    <p:sldId id="297" r:id="rId18"/>
    <p:sldId id="303" r:id="rId19"/>
    <p:sldId id="277" r:id="rId20"/>
    <p:sldId id="278" r:id="rId21"/>
    <p:sldId id="304" r:id="rId22"/>
    <p:sldId id="279" r:id="rId23"/>
    <p:sldId id="298" r:id="rId24"/>
    <p:sldId id="276" r:id="rId25"/>
    <p:sldId id="306" r:id="rId26"/>
    <p:sldId id="305" r:id="rId27"/>
    <p:sldId id="310" r:id="rId28"/>
    <p:sldId id="308" r:id="rId29"/>
    <p:sldId id="281" r:id="rId30"/>
    <p:sldId id="282" r:id="rId31"/>
    <p:sldId id="312" r:id="rId32"/>
    <p:sldId id="314" r:id="rId33"/>
    <p:sldId id="284" r:id="rId34"/>
    <p:sldId id="285" r:id="rId35"/>
    <p:sldId id="286" r:id="rId36"/>
    <p:sldId id="289" r:id="rId37"/>
    <p:sldId id="311" r:id="rId38"/>
    <p:sldId id="290" r:id="rId39"/>
    <p:sldId id="291" r:id="rId40"/>
    <p:sldId id="317" r:id="rId41"/>
    <p:sldId id="318" r:id="rId42"/>
    <p:sldId id="292" r:id="rId43"/>
    <p:sldId id="29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autoAdjust="0"/>
    <p:restoredTop sz="94622" autoAdjust="0"/>
  </p:normalViewPr>
  <p:slideViewPr>
    <p:cSldViewPr>
      <p:cViewPr varScale="1">
        <p:scale>
          <a:sx n="101" d="100"/>
          <a:sy n="101" d="100"/>
        </p:scale>
        <p:origin x="-25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D9199F53-DD44-4DC9-8BAC-49A11046DEA4}" type="datetimeFigureOut">
              <a:rPr lang="en-NZ" smtClean="0"/>
              <a:t>15/08/2016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161529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D9199F53-DD44-4DC9-8BAC-49A11046DEA4}" type="datetimeFigureOut">
              <a:rPr lang="en-NZ" smtClean="0"/>
              <a:t>15/08/2016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997387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D9199F53-DD44-4DC9-8BAC-49A11046DEA4}" type="datetimeFigureOut">
              <a:rPr lang="en-NZ" smtClean="0"/>
              <a:t>15/08/2016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291942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D9199F53-DD44-4DC9-8BAC-49A11046DEA4}" type="datetimeFigureOut">
              <a:rPr lang="en-NZ" smtClean="0"/>
              <a:t>15/08/2016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3482540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199F53-DD44-4DC9-8BAC-49A11046DEA4}" type="datetimeFigureOut">
              <a:rPr lang="en-NZ" smtClean="0"/>
              <a:t>15/08/2016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133838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D9199F53-DD44-4DC9-8BAC-49A11046DEA4}" type="datetimeFigureOut">
              <a:rPr lang="en-NZ" smtClean="0"/>
              <a:t>15/08/2016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68648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D9199F53-DD44-4DC9-8BAC-49A11046DEA4}" type="datetimeFigureOut">
              <a:rPr lang="en-NZ" smtClean="0"/>
              <a:t>15/08/2016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1685524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D9199F53-DD44-4DC9-8BAC-49A11046DEA4}" type="datetimeFigureOut">
              <a:rPr lang="en-NZ" smtClean="0"/>
              <a:t>15/08/2016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388442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99F53-DD44-4DC9-8BAC-49A11046DEA4}" type="datetimeFigureOut">
              <a:rPr lang="en-NZ" smtClean="0"/>
              <a:t>15/08/2016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75986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199F53-DD44-4DC9-8BAC-49A11046DEA4}" type="datetimeFigureOut">
              <a:rPr lang="en-NZ" smtClean="0"/>
              <a:t>15/08/2016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109374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199F53-DD44-4DC9-8BAC-49A11046DEA4}" type="datetimeFigureOut">
              <a:rPr lang="en-NZ" smtClean="0"/>
              <a:t>15/08/2016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1C942A6-8B80-4FF1-9AFD-99B0B50E3FBF}" type="slidenum">
              <a:rPr lang="en-NZ" smtClean="0"/>
              <a:t>‹#›</a:t>
            </a:fld>
            <a:endParaRPr lang="en-NZ"/>
          </a:p>
        </p:txBody>
      </p:sp>
    </p:spTree>
    <p:extLst>
      <p:ext uri="{BB962C8B-B14F-4D97-AF65-F5344CB8AC3E}">
        <p14:creationId xmlns:p14="http://schemas.microsoft.com/office/powerpoint/2010/main" val="122048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99F53-DD44-4DC9-8BAC-49A11046DEA4}" type="datetimeFigureOut">
              <a:rPr lang="en-NZ" smtClean="0"/>
              <a:t>15/08/2016</a:t>
            </a:fld>
            <a:endParaRPr lang="en-NZ"/>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942A6-8B80-4FF1-9AFD-99B0B50E3FBF}" type="slidenum">
              <a:rPr lang="en-NZ" smtClean="0"/>
              <a:t>‹#›</a:t>
            </a:fld>
            <a:endParaRPr lang="en-NZ"/>
          </a:p>
        </p:txBody>
      </p:sp>
    </p:spTree>
    <p:extLst>
      <p:ext uri="{BB962C8B-B14F-4D97-AF65-F5344CB8AC3E}">
        <p14:creationId xmlns:p14="http://schemas.microsoft.com/office/powerpoint/2010/main" val="30285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0.gif"/></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345686" cy="6857999"/>
          </a:xfrm>
          <a:prstGeom prst="rect">
            <a:avLst/>
          </a:prstGeom>
        </p:spPr>
      </p:pic>
      <p:sp>
        <p:nvSpPr>
          <p:cNvPr id="2" name="Title 1"/>
          <p:cNvSpPr>
            <a:spLocks noGrp="1"/>
          </p:cNvSpPr>
          <p:nvPr>
            <p:ph type="ctrTitle"/>
          </p:nvPr>
        </p:nvSpPr>
        <p:spPr>
          <a:xfrm>
            <a:off x="786643" y="4365104"/>
            <a:ext cx="7772400" cy="122413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Middle Ages: Introduction</a:t>
            </a:r>
            <a:endParaRPr lang="en-NZ" dirty="0"/>
          </a:p>
        </p:txBody>
      </p:sp>
    </p:spTree>
    <p:extLst>
      <p:ext uri="{BB962C8B-B14F-4D97-AF65-F5344CB8AC3E}">
        <p14:creationId xmlns:p14="http://schemas.microsoft.com/office/powerpoint/2010/main" val="2080528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Rise of Islam</a:t>
            </a:r>
            <a:endParaRPr lang="en-NZ" dirty="0"/>
          </a:p>
        </p:txBody>
      </p:sp>
      <p:sp>
        <p:nvSpPr>
          <p:cNvPr id="3" name="Content Placeholder 2"/>
          <p:cNvSpPr>
            <a:spLocks noGrp="1"/>
          </p:cNvSpPr>
          <p:nvPr>
            <p:ph sz="half" idx="1"/>
          </p:nvPr>
        </p:nvSpPr>
        <p:spPr>
          <a:xfrm>
            <a:off x="251520" y="1600200"/>
            <a:ext cx="4464496" cy="4781128"/>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a:bodyPr>
          <a:lstStyle/>
          <a:p>
            <a:r>
              <a:rPr lang="en-NZ" sz="2400" dirty="0" smtClean="0"/>
              <a:t>Christianity had started as an obscure Jewish sect (religion with a small number of followers).</a:t>
            </a:r>
          </a:p>
          <a:p>
            <a:r>
              <a:rPr lang="en-NZ" sz="2400" dirty="0" smtClean="0"/>
              <a:t>The conversion of Constantine and the Barbarian conquerors ensured that it defined European culture throughout the Middle Ages.</a:t>
            </a:r>
          </a:p>
          <a:p>
            <a:r>
              <a:rPr lang="en-NZ" sz="2400" dirty="0" smtClean="0"/>
              <a:t>24 years after the fall of western Rome a religious leader was born in Saudi Arabia whose vision would challenge the Christian world view – </a:t>
            </a:r>
            <a:r>
              <a:rPr lang="en-NZ" sz="2400" dirty="0" err="1" smtClean="0"/>
              <a:t>Muhammed</a:t>
            </a:r>
            <a:r>
              <a:rPr lang="en-NZ" sz="2400" dirty="0" smtClean="0"/>
              <a:t>.</a:t>
            </a:r>
          </a:p>
          <a:p>
            <a:endParaRPr lang="en-NZ" sz="2400" dirty="0"/>
          </a:p>
        </p:txBody>
      </p:sp>
      <p:sp>
        <p:nvSpPr>
          <p:cNvPr id="5" name="Content Placeholder 4"/>
          <p:cNvSpPr>
            <a:spLocks noGrp="1"/>
          </p:cNvSpPr>
          <p:nvPr>
            <p:ph sz="half" idx="2"/>
          </p:nvPr>
        </p:nvSpPr>
        <p:spPr>
          <a:xfrm>
            <a:off x="5004048" y="1628800"/>
            <a:ext cx="3682752" cy="4497363"/>
          </a:xfrm>
        </p:spPr>
        <p:txBody>
          <a:bodyPr>
            <a:normAutofit fontScale="92500"/>
          </a:bodyPr>
          <a:lstStyle/>
          <a:p>
            <a:pPr marL="0" indent="0">
              <a:buNone/>
            </a:pPr>
            <a:endParaRPr lang="en-NZ" dirty="0"/>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616321"/>
            <a:ext cx="3810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Spread of Islam</a:t>
            </a:r>
            <a:endParaRPr lang="en-NZ" dirty="0"/>
          </a:p>
        </p:txBody>
      </p:sp>
      <p:sp>
        <p:nvSpPr>
          <p:cNvPr id="3" name="Content Placeholder 2"/>
          <p:cNvSpPr>
            <a:spLocks noGrp="1"/>
          </p:cNvSpPr>
          <p:nvPr>
            <p:ph sz="half" idx="1"/>
          </p:nvPr>
        </p:nvSpPr>
        <p:spPr>
          <a:xfrm>
            <a:off x="251520" y="1268760"/>
            <a:ext cx="4464496" cy="5112568"/>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Muhammad was the prophet of the faith of Islam.</a:t>
            </a:r>
          </a:p>
          <a:p>
            <a:r>
              <a:rPr lang="en-NZ" sz="2400" dirty="0" smtClean="0"/>
              <a:t>The Islamic Holy Book (The Koran) was the final authority on faith and lifestyle for the followers of Islam. It was recited by </a:t>
            </a:r>
            <a:r>
              <a:rPr lang="en-NZ" sz="2400" dirty="0" err="1" smtClean="0"/>
              <a:t>Muhammed</a:t>
            </a:r>
            <a:r>
              <a:rPr lang="en-NZ" sz="2400" dirty="0" smtClean="0"/>
              <a:t> after receiving a vision from Allah.</a:t>
            </a:r>
          </a:p>
          <a:p>
            <a:r>
              <a:rPr lang="en-NZ" sz="2400" dirty="0" smtClean="0"/>
              <a:t>Like Christianity, Islam is a monotheistic religion (acknowledging only one God).</a:t>
            </a:r>
          </a:p>
          <a:p>
            <a:r>
              <a:rPr lang="en-NZ" sz="2400" dirty="0" smtClean="0"/>
              <a:t>Although the Koran mentions both Mary and Jesus respectfully it states that Jesus was another prophet (and not the Son of God or divine).</a:t>
            </a:r>
          </a:p>
          <a:p>
            <a:endParaRPr lang="en-NZ" sz="2400" dirty="0"/>
          </a:p>
        </p:txBody>
      </p:sp>
      <p:sp>
        <p:nvSpPr>
          <p:cNvPr id="5" name="Content Placeholder 4"/>
          <p:cNvSpPr>
            <a:spLocks noGrp="1"/>
          </p:cNvSpPr>
          <p:nvPr>
            <p:ph sz="half" idx="2"/>
          </p:nvPr>
        </p:nvSpPr>
        <p:spPr>
          <a:xfrm>
            <a:off x="5004048" y="1628800"/>
            <a:ext cx="3682752" cy="4497363"/>
          </a:xfrm>
        </p:spPr>
        <p:txBody>
          <a:bodyPr>
            <a:normAutofit fontScale="92500" lnSpcReduction="20000"/>
          </a:bodyPr>
          <a:lstStyle/>
          <a:p>
            <a:pPr marL="0" indent="0">
              <a:buNone/>
            </a:pPr>
            <a:endParaRPr lang="en-NZ" dirty="0"/>
          </a:p>
        </p:txBody>
      </p:sp>
      <p:pic>
        <p:nvPicPr>
          <p:cNvPr id="12290" name="Picture 2" descr="http://zayamairtravel.blog.com/files/2011/04/Mecc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4067" y="1340768"/>
            <a:ext cx="3552995" cy="26647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32040" y="3645024"/>
            <a:ext cx="3942781" cy="3096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dirty="0" smtClean="0"/>
              <a:t>Reasons why tension between the Christian West and Islamic East were inevitable:</a:t>
            </a:r>
          </a:p>
          <a:p>
            <a:pPr marL="342900" indent="-342900" algn="ctr">
              <a:buFont typeface="+mj-lt"/>
              <a:buAutoNum type="arabicPeriod"/>
            </a:pPr>
            <a:r>
              <a:rPr lang="en-NZ" dirty="0" smtClean="0"/>
              <a:t>Both religions claimed to be the One True Faith.</a:t>
            </a:r>
          </a:p>
          <a:p>
            <a:pPr marL="342900" indent="-342900" algn="ctr">
              <a:buFont typeface="+mj-lt"/>
              <a:buAutoNum type="arabicPeriod"/>
            </a:pPr>
            <a:r>
              <a:rPr lang="en-NZ" dirty="0" smtClean="0"/>
              <a:t>Both religions came from the Middle East and claimed similar places as Holy (e.g. Jerusalem)</a:t>
            </a:r>
          </a:p>
          <a:p>
            <a:pPr marL="342900" indent="-342900" algn="ctr">
              <a:buFont typeface="+mj-lt"/>
              <a:buAutoNum type="arabicPeriod"/>
            </a:pPr>
            <a:r>
              <a:rPr lang="en-NZ" dirty="0" smtClean="0"/>
              <a:t>Islamic Empires spread rapidly – and managed to conquer parts of Europe</a:t>
            </a:r>
          </a:p>
          <a:p>
            <a:pPr marL="342900" indent="-342900" algn="ctr">
              <a:buFont typeface="+mj-lt"/>
              <a:buAutoNum type="arabicPeriod"/>
            </a:pPr>
            <a:endParaRPr lang="en-NZ" dirty="0"/>
          </a:p>
        </p:txBody>
      </p:sp>
    </p:spTree>
    <p:extLst>
      <p:ext uri="{BB962C8B-B14F-4D97-AF65-F5344CB8AC3E}">
        <p14:creationId xmlns:p14="http://schemas.microsoft.com/office/powerpoint/2010/main" val="15212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Islamic Empire</a:t>
            </a:r>
            <a:endParaRPr lang="en-NZ" dirty="0"/>
          </a:p>
        </p:txBody>
      </p:sp>
      <p:sp>
        <p:nvSpPr>
          <p:cNvPr id="5" name="Content Placeholder 4"/>
          <p:cNvSpPr>
            <a:spLocks noGrp="1"/>
          </p:cNvSpPr>
          <p:nvPr>
            <p:ph sz="half" idx="2"/>
          </p:nvPr>
        </p:nvSpPr>
        <p:spPr>
          <a:xfrm>
            <a:off x="5004048" y="1628800"/>
            <a:ext cx="3682752" cy="4497363"/>
          </a:xfrm>
        </p:spPr>
        <p:txBody>
          <a:bodyPr>
            <a:normAutofit/>
          </a:bodyPr>
          <a:lstStyle/>
          <a:p>
            <a:pPr marL="0" indent="0">
              <a:buNone/>
            </a:pPr>
            <a:endParaRPr lang="en-NZ"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22480"/>
            <a:ext cx="6576641" cy="320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3568" y="4653136"/>
            <a:ext cx="7632848" cy="1200329"/>
          </a:xfrm>
          <a:prstGeom prst="rect">
            <a:avLst/>
          </a:prstGeom>
          <a:solidFill>
            <a:schemeClr val="bg2">
              <a:lumMod val="50000"/>
            </a:schemeClr>
          </a:solidFill>
        </p:spPr>
        <p:txBody>
          <a:bodyPr wrap="square">
            <a:spAutoFit/>
          </a:bodyPr>
          <a:lstStyle/>
          <a:p>
            <a:r>
              <a:rPr lang="en-NZ" sz="2400" dirty="0" smtClean="0"/>
              <a:t>Expansion </a:t>
            </a:r>
            <a:r>
              <a:rPr lang="en-NZ" sz="2400" dirty="0"/>
              <a:t>under </a:t>
            </a:r>
            <a:r>
              <a:rPr lang="en-NZ" sz="2400" dirty="0" err="1" smtClean="0"/>
              <a:t>Muhammed</a:t>
            </a:r>
            <a:r>
              <a:rPr lang="en-NZ" sz="2400" dirty="0"/>
              <a:t>, 622-632</a:t>
            </a:r>
          </a:p>
          <a:p>
            <a:r>
              <a:rPr lang="en-NZ" sz="2400" dirty="0"/>
              <a:t>  Expansion during the </a:t>
            </a:r>
            <a:r>
              <a:rPr lang="en-NZ" sz="2400" dirty="0" smtClean="0"/>
              <a:t>period 632-661</a:t>
            </a:r>
            <a:endParaRPr lang="en-NZ" sz="2400" dirty="0"/>
          </a:p>
          <a:p>
            <a:r>
              <a:rPr lang="en-NZ" sz="2400" dirty="0"/>
              <a:t>  Expansion during the </a:t>
            </a:r>
            <a:r>
              <a:rPr lang="en-NZ" sz="2400" dirty="0" smtClean="0"/>
              <a:t>period 661-750</a:t>
            </a:r>
            <a:endParaRPr lang="en-NZ" sz="2400" dirty="0"/>
          </a:p>
        </p:txBody>
      </p:sp>
    </p:spTree>
    <p:extLst>
      <p:ext uri="{BB962C8B-B14F-4D97-AF65-F5344CB8AC3E}">
        <p14:creationId xmlns:p14="http://schemas.microsoft.com/office/powerpoint/2010/main" val="1806548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New Medieval World</a:t>
            </a:r>
            <a:endParaRPr lang="en-NZ" dirty="0"/>
          </a:p>
        </p:txBody>
      </p:sp>
      <p:sp>
        <p:nvSpPr>
          <p:cNvPr id="3" name="Content Placeholder 2"/>
          <p:cNvSpPr>
            <a:spLocks noGrp="1"/>
          </p:cNvSpPr>
          <p:nvPr>
            <p:ph sz="half" idx="1"/>
          </p:nvPr>
        </p:nvSpPr>
        <p:spPr>
          <a:xfrm>
            <a:off x="251520" y="1268760"/>
            <a:ext cx="4464496" cy="532859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The end of the Western Roman Empire meant that the political unity of Europe had collapsed.</a:t>
            </a:r>
          </a:p>
          <a:p>
            <a:r>
              <a:rPr lang="en-NZ" sz="2400" dirty="0" smtClean="0"/>
              <a:t>In response, the German tribes formed their own kingdoms. </a:t>
            </a:r>
          </a:p>
          <a:p>
            <a:r>
              <a:rPr lang="en-NZ" sz="2400" dirty="0" smtClean="0"/>
              <a:t>Their Kings had limited power so relied upon the loyalty of local land owners (called Lords).</a:t>
            </a:r>
          </a:p>
          <a:p>
            <a:pPr marL="0" indent="0">
              <a:buNone/>
            </a:pPr>
            <a:endParaRPr lang="en-NZ" sz="2400" dirty="0"/>
          </a:p>
        </p:txBody>
      </p:sp>
      <p:sp>
        <p:nvSpPr>
          <p:cNvPr id="5" name="Content Placeholder 4"/>
          <p:cNvSpPr>
            <a:spLocks noGrp="1"/>
          </p:cNvSpPr>
          <p:nvPr>
            <p:ph sz="half" idx="2"/>
          </p:nvPr>
        </p:nvSpPr>
        <p:spPr>
          <a:xfrm>
            <a:off x="5004048" y="1628800"/>
            <a:ext cx="3682752" cy="4497363"/>
          </a:xfrm>
        </p:spPr>
        <p:txBody>
          <a:bodyPr>
            <a:normAutofit/>
          </a:bodyPr>
          <a:lstStyle/>
          <a:p>
            <a:pPr marL="0" indent="0">
              <a:buNone/>
            </a:pPr>
            <a:endParaRPr lang="en-NZ"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12776"/>
            <a:ext cx="2775570" cy="3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448" y="4348902"/>
            <a:ext cx="3371346" cy="228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58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Rise of the Medieval Church</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The main source of continuity from Roman to Medieval times was the church.</a:t>
            </a:r>
          </a:p>
          <a:p>
            <a:r>
              <a:rPr lang="en-NZ" sz="2400" dirty="0" smtClean="0"/>
              <a:t>The Catholic Church had arranged diplomatic meetings with the leaders of barbarian tribes before the Fall of Rome.</a:t>
            </a:r>
          </a:p>
          <a:p>
            <a:r>
              <a:rPr lang="en-NZ" sz="2400" dirty="0" smtClean="0"/>
              <a:t>It also sent waves of missionaries into German tribal areas (successfully!).</a:t>
            </a:r>
          </a:p>
          <a:p>
            <a:r>
              <a:rPr lang="en-NZ" sz="2400" dirty="0" smtClean="0"/>
              <a:t>The leader of the Church (the Pope) became a symbol of unity at a time of great disruption.</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3314" name="Picture 2" descr="File:Gregorythegrea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188" y="1772816"/>
            <a:ext cx="2823843"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Charlemagne the Warrior (b742-d814)</a:t>
            </a:r>
            <a:endParaRPr lang="en-NZ" dirty="0"/>
          </a:p>
        </p:txBody>
      </p:sp>
      <p:sp>
        <p:nvSpPr>
          <p:cNvPr id="3" name="Content Placeholder 2"/>
          <p:cNvSpPr>
            <a:spLocks noGrp="1"/>
          </p:cNvSpPr>
          <p:nvPr>
            <p:ph sz="half" idx="1"/>
          </p:nvPr>
        </p:nvSpPr>
        <p:spPr>
          <a:xfrm>
            <a:off x="251520" y="1412776"/>
            <a:ext cx="6385226"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r>
              <a:rPr lang="en-NZ" sz="2400" dirty="0" smtClean="0"/>
              <a:t>A German prince called Charlemagne was determined to unite the different kingdoms of Europe.</a:t>
            </a:r>
          </a:p>
          <a:p>
            <a:r>
              <a:rPr lang="en-NZ" sz="2400" dirty="0" smtClean="0"/>
              <a:t>He was famous for his athleticism and intelligence although like most leaders he was illiterate (He slept with a book under his pillow in the hope of absorbing the ability to read!).</a:t>
            </a:r>
          </a:p>
          <a:p>
            <a:r>
              <a:rPr lang="en-NZ" sz="2400" dirty="0" smtClean="0"/>
              <a:t>Starting in 774 he embarked on over 50 military campaigns.</a:t>
            </a:r>
          </a:p>
          <a:p>
            <a:r>
              <a:rPr lang="en-NZ" sz="2400" dirty="0" smtClean="0"/>
              <a:t>In 779 Pope Leo III was driven out of Rome by an angry mob (who were angered by his ‘common’ birth and accused him of adultery and perjury!).</a:t>
            </a:r>
          </a:p>
          <a:p>
            <a:r>
              <a:rPr lang="en-NZ" sz="2400" dirty="0" smtClean="0"/>
              <a:t>Charlemagne sent an army to protect the Pope. In return, the grateful Pope named Charlemagne the head of the “HOLY ROMAN EMPIRE”.</a:t>
            </a:r>
          </a:p>
        </p:txBody>
      </p:sp>
      <p:sp>
        <p:nvSpPr>
          <p:cNvPr id="5" name="Content Placeholder 4"/>
          <p:cNvSpPr>
            <a:spLocks noGrp="1"/>
          </p:cNvSpPr>
          <p:nvPr>
            <p:ph sz="half" idx="2"/>
          </p:nvPr>
        </p:nvSpPr>
        <p:spPr>
          <a:xfrm>
            <a:off x="5948362" y="1628800"/>
            <a:ext cx="2738437" cy="4497363"/>
          </a:xfrm>
        </p:spPr>
        <p:txBody>
          <a:bodyPr>
            <a:normAutofit fontScale="92500"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1452495"/>
            <a:ext cx="2057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72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Charlemagne the Great</a:t>
            </a:r>
            <a:endParaRPr lang="en-NZ" dirty="0"/>
          </a:p>
        </p:txBody>
      </p:sp>
      <p:sp>
        <p:nvSpPr>
          <p:cNvPr id="5" name="Content Placeholder 4"/>
          <p:cNvSpPr>
            <a:spLocks noGrp="1"/>
          </p:cNvSpPr>
          <p:nvPr>
            <p:ph sz="half" idx="2"/>
          </p:nvPr>
        </p:nvSpPr>
        <p:spPr>
          <a:xfrm>
            <a:off x="186834" y="4653136"/>
            <a:ext cx="8499966" cy="1872208"/>
          </a:xfrm>
          <a:solidFill>
            <a:schemeClr val="bg2">
              <a:lumMod val="50000"/>
            </a:schemeClr>
          </a:solidFill>
        </p:spPr>
        <p:txBody>
          <a:bodyPr>
            <a:normAutofit fontScale="77500" lnSpcReduction="20000"/>
          </a:bodyPr>
          <a:lstStyle/>
          <a:p>
            <a:pPr marL="0" indent="0">
              <a:buNone/>
            </a:pPr>
            <a:r>
              <a:rPr lang="en-NZ" dirty="0" smtClean="0"/>
              <a:t>Fast facts:</a:t>
            </a:r>
          </a:p>
          <a:p>
            <a:pPr marL="514350" indent="-514350">
              <a:buFont typeface="+mj-lt"/>
              <a:buAutoNum type="arabicPeriod"/>
            </a:pPr>
            <a:r>
              <a:rPr lang="en-NZ" sz="2900" dirty="0" smtClean="0">
                <a:latin typeface="Tahoma" pitchFamily="34" charset="0"/>
                <a:ea typeface="Tahoma" pitchFamily="34" charset="0"/>
                <a:cs typeface="Tahoma" pitchFamily="34" charset="0"/>
              </a:rPr>
              <a:t>Charlemagne’s empire (known as the CAROLINGIAN EMPIRE) was the largest since the Roman Empire.</a:t>
            </a:r>
          </a:p>
          <a:p>
            <a:pPr marL="514350" indent="-514350">
              <a:buFont typeface="+mj-lt"/>
              <a:buAutoNum type="arabicPeriod"/>
            </a:pPr>
            <a:r>
              <a:rPr lang="en-NZ" sz="2900" dirty="0" smtClean="0">
                <a:latin typeface="Tahoma" pitchFamily="34" charset="0"/>
                <a:ea typeface="Tahoma" pitchFamily="34" charset="0"/>
                <a:cs typeface="Tahoma" pitchFamily="34" charset="0"/>
              </a:rPr>
              <a:t>Charlemagne refused to allow any of his five daughters to wed (in case their husbands attempted to remove him!).</a:t>
            </a:r>
            <a:endParaRPr lang="en-NZ" sz="2900" dirty="0">
              <a:latin typeface="Tahoma" pitchFamily="34" charset="0"/>
              <a:ea typeface="Tahoma" pitchFamily="34" charset="0"/>
              <a:cs typeface="Tahoma" pitchFamily="34" charset="0"/>
            </a:endParaRPr>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052" name="Picture 4" descr="http://www.knowledgequestmaps.com/images/CharlemagneTs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268760"/>
            <a:ext cx="4459794" cy="33348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32040" y="1268760"/>
            <a:ext cx="3744416" cy="367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dirty="0" smtClean="0"/>
              <a:t>Odd facts</a:t>
            </a:r>
          </a:p>
          <a:p>
            <a:pPr marL="285750" indent="-285750">
              <a:buFont typeface="Arial" pitchFamily="34" charset="0"/>
              <a:buChar char="•"/>
            </a:pPr>
            <a:r>
              <a:rPr lang="en-NZ" dirty="0" smtClean="0"/>
              <a:t>‘Carolingian’ just means ‘Descendents of Charles’</a:t>
            </a:r>
          </a:p>
          <a:p>
            <a:pPr marL="285750" indent="-285750">
              <a:buFont typeface="Arial" pitchFamily="34" charset="0"/>
              <a:buChar char="•"/>
            </a:pPr>
            <a:r>
              <a:rPr lang="en-NZ" dirty="0" smtClean="0"/>
              <a:t>The FIRST Charles was  ‘Charles Martel’ – the grandfather of Charlemagne. The Empire was named after this common family name.</a:t>
            </a:r>
          </a:p>
          <a:p>
            <a:pPr marL="285750" indent="-285750">
              <a:buFont typeface="Arial" pitchFamily="34" charset="0"/>
              <a:buChar char="•"/>
            </a:pPr>
            <a:r>
              <a:rPr lang="en-NZ" dirty="0" smtClean="0"/>
              <a:t>Some of the Charles which followed after the death of Charlemagne included:</a:t>
            </a:r>
          </a:p>
          <a:p>
            <a:pPr marL="285750" indent="-285750">
              <a:buFont typeface="Arial" pitchFamily="34" charset="0"/>
              <a:buChar char="•"/>
            </a:pPr>
            <a:r>
              <a:rPr lang="en-NZ" dirty="0" smtClean="0"/>
              <a:t>CHARLES THE FAT, CHARLES THE BALD AND CHARLES THE SIMPLE!</a:t>
            </a:r>
          </a:p>
          <a:p>
            <a:endParaRPr lang="en-NZ" dirty="0" smtClean="0"/>
          </a:p>
        </p:txBody>
      </p:sp>
    </p:spTree>
    <p:extLst>
      <p:ext uri="{BB962C8B-B14F-4D97-AF65-F5344CB8AC3E}">
        <p14:creationId xmlns:p14="http://schemas.microsoft.com/office/powerpoint/2010/main" val="294212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1000"/>
                                        <p:tgtEl>
                                          <p:spTgt spid="7">
                                            <p:txEl>
                                              <p:pRg st="2" end="2"/>
                                            </p:txEl>
                                          </p:spTgt>
                                        </p:tgtEl>
                                      </p:cBhvr>
                                    </p:animEffect>
                                    <p:anim calcmode="lin" valueType="num">
                                      <p:cBhvr>
                                        <p:cTn id="3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 calcmode="lin" valueType="num">
                                      <p:cBhvr additive="base">
                                        <p:cTn id="3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fade">
                                      <p:cBhvr>
                                        <p:cTn id="44" dur="1000"/>
                                        <p:tgtEl>
                                          <p:spTgt spid="7">
                                            <p:txEl>
                                              <p:pRg st="4" end="4"/>
                                            </p:txEl>
                                          </p:spTgt>
                                        </p:tgtEl>
                                      </p:cBhvr>
                                    </p:animEffect>
                                    <p:anim calcmode="lin" valueType="num">
                                      <p:cBhvr>
                                        <p:cTn id="4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457200" y="274638"/>
            <a:ext cx="8229600" cy="994122"/>
          </a:xfrm>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It’s not the Middle Ages as we know it!</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pPr marL="0" indent="0">
              <a:buNone/>
            </a:pPr>
            <a:r>
              <a:rPr lang="en-NZ" sz="2400" dirty="0" smtClean="0"/>
              <a:t>For the first </a:t>
            </a:r>
            <a:r>
              <a:rPr lang="en-NZ" sz="2400" u="sng" dirty="0" smtClean="0"/>
              <a:t>500</a:t>
            </a:r>
            <a:r>
              <a:rPr lang="en-NZ" sz="2400" dirty="0" smtClean="0"/>
              <a:t> years of the Middle Ages there were NO large castles or ‘Knights in Shining Armour’.</a:t>
            </a:r>
          </a:p>
          <a:p>
            <a:pPr marL="0" indent="0">
              <a:buNone/>
            </a:pPr>
            <a:endParaRPr lang="en-NZ" sz="2400" dirty="0" smtClean="0"/>
          </a:p>
          <a:p>
            <a:r>
              <a:rPr lang="en-NZ" sz="2400" dirty="0" smtClean="0"/>
              <a:t>These developed in response to three waves of invasions that were so terrifying they completely changed how Medieval Society was organised.</a:t>
            </a:r>
          </a:p>
          <a:p>
            <a:r>
              <a:rPr lang="en-NZ" sz="2400" dirty="0" smtClean="0"/>
              <a:t>The three invasions came from completely different societies and effectively surrounded the Kingdoms of mainland Western Europe.</a:t>
            </a:r>
          </a:p>
          <a:p>
            <a:r>
              <a:rPr lang="en-NZ" sz="2400" dirty="0" smtClean="0"/>
              <a:t>They happened during the 800s and 900s.</a:t>
            </a:r>
          </a:p>
          <a:p>
            <a:pPr marL="0" indent="0">
              <a:buNone/>
            </a:pPr>
            <a:r>
              <a:rPr lang="en-NZ" sz="3200" dirty="0" smtClean="0"/>
              <a:t>………Can you guess the three types of invader?</a:t>
            </a:r>
          </a:p>
        </p:txBody>
      </p:sp>
      <p:sp>
        <p:nvSpPr>
          <p:cNvPr id="5" name="Content Placeholder 4"/>
          <p:cNvSpPr>
            <a:spLocks noGrp="1"/>
          </p:cNvSpPr>
          <p:nvPr>
            <p:ph sz="half" idx="2"/>
          </p:nvPr>
        </p:nvSpPr>
        <p:spPr>
          <a:xfrm>
            <a:off x="5868144" y="1412776"/>
            <a:ext cx="2880320" cy="4968552"/>
          </a:xfrm>
        </p:spPr>
        <p:txBody>
          <a:bodyPr>
            <a:normAutofit fontScale="92500" lnSpcReduction="2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476" y="1556792"/>
            <a:ext cx="2416707" cy="297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Horizontal Scroll 6"/>
          <p:cNvSpPr/>
          <p:nvPr/>
        </p:nvSpPr>
        <p:spPr>
          <a:xfrm>
            <a:off x="5868144" y="4221088"/>
            <a:ext cx="3024336" cy="230425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t>Kill the Myth!</a:t>
            </a:r>
          </a:p>
          <a:p>
            <a:pPr algn="ctr"/>
            <a:r>
              <a:rPr lang="en-NZ" dirty="0" smtClean="0"/>
              <a:t>For the first 500 years of the ‘Middle Ages’ the sight of a man in armour on a horse would be like seeing a Transformer in battle  today!</a:t>
            </a:r>
            <a:endParaRPr lang="en-NZ" dirty="0"/>
          </a:p>
        </p:txBody>
      </p:sp>
      <p:pic>
        <p:nvPicPr>
          <p:cNvPr id="13314" name="Picture 2" descr="http://www.collectiondx.com/gallery2/gallery/d/527243-7/SS8535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283" y="1507538"/>
            <a:ext cx="3439519" cy="299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90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2.22222E-6 9.15819E-7 C 0.01059 -0.01781 0.0316 -0.01966 0.04792 -0.02313 C 0.0632 -0.0222 0.07518 -0.02336 0.08924 -0.01735 C 0.09271 -0.01596 0.09584 -0.01388 0.09879 -0.01156 C 0.10365 -0.00763 0.11268 0.00185 0.11268 0.00208 C 0.1217 -0.01596 0.13872 -0.02637 0.154 -0.03284 C 0.16337 -0.03099 0.17275 -0.03007 0.1816 -0.02706 C 0.20174 -0.02035 0.21476 0.00532 0.22327 0.02706 C 0.22813 0.02104 0.23351 0.01873 0.23854 0.01341 C 0.24271 0.00902 0.2441 0.00555 0.24757 9.15819E-7 C 0.24827 -0.00324 0.24879 -0.00648 0.24948 -0.00971 C 0.25035 -0.01365 0.25243 -0.02128 0.25243 -0.02105 C 0.25556 -0.01365 0.25625 -0.00625 0.25868 0.00185 C 0.26841 -0.00671 0.26198 -0.00046 0.27674 -0.01943 C 0.28229 -0.02613 0.29132 -0.02868 0.29879 -0.03099 C 0.31059 -0.02891 0.31146 -0.02775 0.32031 -0.03469 C 0.32518 -0.01573 0.3382 -0.00625 0.34931 0.00578 C 0.36511 0.02266 0.37292 0.04116 0.39393 0.05018 C 0.39809 0.04949 0.40313 0.05111 0.40643 0.0481 C 0.40903 0.04579 0.4092 0.0407 0.40955 0.03654 C 0.4099 0.02313 0.4092 0.00948 0.40781 -0.00393 C 0.40712 -0.01156 0.39566 -0.02128 0.39566 -0.02105 C 0.38959 -0.02058 0.38334 -0.02081 0.37726 -0.01943 C 0.37257 -0.01827 0.36302 -0.01365 0.36302 -0.01341 C 0.35886 0.00023 0.35643 0.00902 0.35382 0.02313 C 0.35434 0.0296 0.35382 0.03608 0.35573 0.04232 C 0.35643 0.04486 0.3592 0.04579 0.36025 0.0481 C 0.36129 0.04995 0.36111 0.05227 0.36181 0.05412 C 0.36337 0.05782 0.37136 0.07054 0.37413 0.07331 C 0.37587 0.07516 0.37847 0.07562 0.38004 0.07724 C 0.38559 0.08233 0.38889 0.08788 0.39566 0.09066 C 0.40122 0.09528 0.40643 0.09574 0.41268 0.09852 C 0.41788 0.09783 0.42344 0.09921 0.42795 0.09644 C 0.43143 0.09459 0.43542 0.07747 0.43733 0.07331 C 0.43525 0.04301 0.43281 0.01758 0.42952 -0.01156 C 0.42674 -0.03654 0.43004 -0.04394 0.40955 -0.05019 C 0.40556 -0.04903 0.40087 -0.04857 0.39722 -0.04649 C 0.39115 -0.04302 0.38976 -0.03168 0.38646 -0.02521 C 0.38594 -0.02197 0.38559 -0.01873 0.3849 -0.0155 C 0.38386 -0.01156 0.38195 -0.00393 0.38195 -0.0037 C 0.38281 0.01272 0.38247 0.02983 0.3849 0.04625 C 0.38611 0.05458 0.39011 0.06175 0.39254 0.06938 C 0.40365 0.10268 0.41563 0.12951 0.44653 0.13691 C 0.45156 0.13622 0.45712 0.1376 0.46198 0.13506 C 0.4717 0.12974 0.47448 0.09528 0.47587 0.08487 C 0.47448 0.05666 0.47431 0.02821 0.47257 9.15819E-7 C 0.47084 -0.0296 0.45764 -0.05342 0.44809 -0.07909 C 0.43976 -0.1013 0.43351 -0.12882 0.41268 -0.13714 C 0.40747 -0.13529 0.40139 -0.13552 0.39722 -0.13136 C 0.39254 -0.12674 0.38976 -0.11933 0.38334 -0.11402 C 0.37726 -0.10245 0.37413 -0.09228 0.37101 -0.07909 C 0.37205 -0.05342 0.37257 -0.02775 0.37413 -0.00208 C 0.37691 0.0407 0.39063 0.08395 0.39861 0.12535 C 0.40695 0.1679 0.404 0.19958 0.43872 0.22202 C 0.46702 0.21785 0.46528 0.20883 0.47865 0.17946 C 0.48281 0.17067 0.49202 0.15634 0.49549 0.14662 C 0.50313 0.12535 0.50643 0.10176 0.50938 0.07909 C 0.51476 -0.02498 0.52327 -0.14917 0.44948 -0.22202 C 0.43073 -0.21832 0.42413 -0.20213 0.41563 -0.1834 C 0.41025 -0.17137 0.40122 -0.16189 0.39566 -0.15056 C 0.38889 -0.13622 0.38281 -0.12026 0.37865 -0.1043 C 0.37691 -0.09066 0.37483 -0.07724 0.37257 -0.06383 C 0.37379 -0.00717 0.37413 0.04186 0.39115 0.09459 C 0.39514 0.10754 0.40643 0.14685 0.41736 0.16027 C 0.42031 0.1642 0.43108 0.1679 0.43559 0.16975 C 0.44236 0.16859 0.44931 0.16859 0.45573 0.16605 C 0.45764 0.16536 0.45868 0.16212 0.46007 0.16027 C 0.47327 0.14639 0.47743 0.13321 0.48507 0.11378 C 0.49722 0.08187 0.50781 0.05134 0.51563 0.01734 C 0.52031 -0.0303 0.51667 -0.07493 0.50486 -0.1198 C 0.50226 -0.12974 0.49809 -0.15217 0.48959 -0.15842 C 0.48559 -0.16143 0.47587 -0.1642 0.47118 -0.16605 C 0.43959 -0.16235 0.43698 -0.17137 0.43108 -0.14107 C 0.4342 -0.1265 0.43837 -0.11864 0.44497 -0.10615 C 0.44792 -0.1006 0.44896 -0.09343 0.45278 -0.08881 C 0.4592 -0.08071 0.46945 -0.07979 0.47726 -0.07539 C 0.48091 -0.07331 0.4842 -0.06961 0.4882 -0.06753 C 0.49966 -0.06106 0.51129 -0.06036 0.52361 -0.05805 C 0.54167 -0.071 0.55313 -0.06452 0.57257 -0.06175 C 0.58924 -0.05944 0.60591 -0.05712 0.6217 -0.05227 C 0.62674 -0.04024 0.63646 -0.04047 0.64636 -0.03677 C 0.66893 -0.02868 0.69393 -0.02729 0.71736 -0.02521 C 0.73056 -0.02105 0.7441 -0.01203 0.75747 -0.00971 C 0.7816 -0.00555 0.80035 -0.00486 0.82674 -0.00393 C 0.83733 -0.00231 0.84427 0.00162 0.85452 0.0037 C 0.86511 0.00231 0.86945 0.00301 0.87778 -0.00393 C 0.88229 -0.00208 0.88698 9.15819E-7 0.8915 0.00185 C 0.94306 0.00023 0.93247 0.00416 0.9592 -0.00393 C 0.96806 -0.01156 0.96858 -0.00786 0.97917 -0.00578 C 0.98525 -0.00463 0.99167 -0.00463 0.99775 -0.00393 C 1.00347 -0.00023 1.00868 0.00139 1.01476 0.0037 C 1.02014 -0.00069 1.05972 0.00046 1.06459 0.00046 " pathEditMode="relative" rAng="0" ptsTypes="ffffffffffffffffffffffffffffffffffffffffffffffffffffffffffffffffffffffffffffffffffffffffffff">
                                      <p:cBhvr>
                                        <p:cTn id="36" dur="2000" fill="hold"/>
                                        <p:tgtEl>
                                          <p:spTgt spid="13314"/>
                                        </p:tgtEl>
                                        <p:attrNameLst>
                                          <p:attrName>ppt_x</p:attrName>
                                          <p:attrName>ppt_y</p:attrName>
                                        </p:attrNameLst>
                                      </p:cBhvr>
                                      <p:rCtr x="532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Three Invasions – The Vikings</a:t>
            </a:r>
            <a:endParaRPr lang="en-NZ" dirty="0"/>
          </a:p>
        </p:txBody>
      </p:sp>
      <p:sp>
        <p:nvSpPr>
          <p:cNvPr id="3" name="Content Placeholder 2"/>
          <p:cNvSpPr>
            <a:spLocks noGrp="1"/>
          </p:cNvSpPr>
          <p:nvPr>
            <p:ph sz="half" idx="1"/>
          </p:nvPr>
        </p:nvSpPr>
        <p:spPr>
          <a:xfrm>
            <a:off x="251520" y="1412776"/>
            <a:ext cx="4536504"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The Vikings came from Denmark, Sweden and Norway.</a:t>
            </a:r>
          </a:p>
          <a:p>
            <a:r>
              <a:rPr lang="en-NZ" sz="2400" dirty="0" smtClean="0"/>
              <a:t>Due to overpopulation and the harshness of their rocky and cold environment they set out on a series of raids.</a:t>
            </a:r>
          </a:p>
          <a:p>
            <a:r>
              <a:rPr lang="en-NZ" sz="2400" dirty="0" smtClean="0"/>
              <a:t>The brutality and speed of their attacks made them the most feared threat to Western Europe.</a:t>
            </a:r>
          </a:p>
          <a:p>
            <a:r>
              <a:rPr lang="en-NZ" sz="2400" dirty="0" smtClean="0"/>
              <a:t>The goals of their invasions differed. In some areas they simply raided monasteries and towns and carried off the treasure, food, women and slaves they needed.</a:t>
            </a:r>
          </a:p>
          <a:p>
            <a:r>
              <a:rPr lang="en-NZ" sz="2400" dirty="0" smtClean="0"/>
              <a:t>In other cases (such as the region called Normandy) they settled permanently.</a:t>
            </a:r>
          </a:p>
          <a:p>
            <a:endParaRPr lang="en-NZ" sz="2400" dirty="0" smtClean="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6866" name="Picture 2" descr="http://www.ruf.rice.edu/~kemmer/Words04/history/vikings.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932040" y="1412776"/>
            <a:ext cx="3683000" cy="277215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rememberwhen.gazettelive.co.uk/vikings%20at%20whitb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002" y="4365104"/>
            <a:ext cx="2742084" cy="182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5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274638"/>
            <a:ext cx="8531225" cy="778098"/>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Three Invasions – The Vikings</a:t>
            </a: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074" name="Picture 2" descr="http://www.statesofmind.ca/wp-content/uploads/2011/01/viking-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07" y="1124744"/>
            <a:ext cx="8043109" cy="55723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4048" y="1124744"/>
            <a:ext cx="3600400" cy="4392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dirty="0" smtClean="0"/>
              <a:t>Fast Facts</a:t>
            </a:r>
          </a:p>
          <a:p>
            <a:pPr marL="285750" indent="-285750">
              <a:buFont typeface="Arial" pitchFamily="34" charset="0"/>
              <a:buChar char="•"/>
            </a:pPr>
            <a:r>
              <a:rPr lang="en-NZ" dirty="0" smtClean="0"/>
              <a:t>The Vikings never wore horned helmets!</a:t>
            </a:r>
          </a:p>
          <a:p>
            <a:pPr marL="285750" indent="-285750">
              <a:buFont typeface="Arial" pitchFamily="34" charset="0"/>
              <a:buChar char="•"/>
            </a:pPr>
            <a:r>
              <a:rPr lang="en-NZ" dirty="0" smtClean="0"/>
              <a:t>They managed to travel as far as North America!</a:t>
            </a:r>
          </a:p>
          <a:p>
            <a:pPr marL="285750" indent="-285750">
              <a:buFont typeface="Arial" pitchFamily="34" charset="0"/>
              <a:buChar char="•"/>
            </a:pPr>
            <a:r>
              <a:rPr lang="en-NZ" dirty="0" smtClean="0"/>
              <a:t>Viking Mythology gave us the superhero ‘Thor’.</a:t>
            </a:r>
          </a:p>
          <a:p>
            <a:pPr marL="285750" indent="-285750">
              <a:buFont typeface="Arial" pitchFamily="34" charset="0"/>
              <a:buChar char="•"/>
            </a:pPr>
            <a:r>
              <a:rPr lang="en-NZ" dirty="0" smtClean="0"/>
              <a:t>The D-Day landing in World War Two took place at Normandy.</a:t>
            </a:r>
          </a:p>
          <a:p>
            <a:pPr marL="285750" indent="-285750">
              <a:buFont typeface="Arial" pitchFamily="34" charset="0"/>
              <a:buChar char="•"/>
            </a:pPr>
            <a:r>
              <a:rPr lang="en-NZ" dirty="0" smtClean="0"/>
              <a:t>Normandy was named after the ‘</a:t>
            </a:r>
            <a:r>
              <a:rPr lang="en-NZ" dirty="0" err="1" smtClean="0"/>
              <a:t>Northmen</a:t>
            </a:r>
            <a:r>
              <a:rPr lang="en-NZ" dirty="0" smtClean="0"/>
              <a:t>’ – the Vikings.</a:t>
            </a:r>
          </a:p>
          <a:p>
            <a:pPr marL="285750" indent="-285750">
              <a:buFont typeface="Arial" pitchFamily="34" charset="0"/>
              <a:buChar char="•"/>
            </a:pPr>
            <a:r>
              <a:rPr lang="en-NZ" dirty="0" smtClean="0"/>
              <a:t>They forced one of the Charles (Charles the Simple) to give them the land in 911  in return for an end to raids on neighbouring land.</a:t>
            </a:r>
            <a:endParaRPr lang="en-NZ" dirty="0"/>
          </a:p>
        </p:txBody>
      </p:sp>
    </p:spTree>
    <p:extLst>
      <p:ext uri="{BB962C8B-B14F-4D97-AF65-F5344CB8AC3E}">
        <p14:creationId xmlns:p14="http://schemas.microsoft.com/office/powerpoint/2010/main" val="314013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345686" cy="6857999"/>
          </a:xfrm>
          <a:prstGeom prst="rect">
            <a:avLst/>
          </a:prstGeom>
        </p:spPr>
      </p:pic>
      <p:sp>
        <p:nvSpPr>
          <p:cNvPr id="2" name="Title 1"/>
          <p:cNvSpPr>
            <a:spLocks noGrp="1"/>
          </p:cNvSpPr>
          <p:nvPr>
            <p:ph type="ctrTitle"/>
          </p:nvPr>
        </p:nvSpPr>
        <p:spPr>
          <a:xfrm>
            <a:off x="683568" y="1268760"/>
            <a:ext cx="7772400" cy="4680520"/>
          </a:xfrm>
          <a:gradFill>
            <a:gsLst>
              <a:gs pos="0">
                <a:srgbClr val="D6B19C"/>
              </a:gs>
              <a:gs pos="77000">
                <a:srgbClr val="D49E6C"/>
              </a:gs>
              <a:gs pos="88000">
                <a:srgbClr val="A65528">
                  <a:alpha val="90000"/>
                </a:srgbClr>
              </a:gs>
              <a:gs pos="100000">
                <a:srgbClr val="663012"/>
              </a:gs>
            </a:gsLst>
            <a:lin ang="5400000" scaled="0"/>
          </a:gradFill>
        </p:spPr>
        <p:txBody>
          <a:bodyPr anchor="t">
            <a:normAutofit fontScale="90000"/>
          </a:bodyPr>
          <a:lstStyle/>
          <a:p>
            <a:r>
              <a:rPr lang="en-NZ" dirty="0" smtClean="0">
                <a:latin typeface="Tahoma" pitchFamily="34" charset="0"/>
                <a:ea typeface="Tahoma" pitchFamily="34" charset="0"/>
                <a:cs typeface="Tahoma" pitchFamily="34" charset="0"/>
              </a:rPr>
              <a:t>Learning Intentions (goals)</a:t>
            </a:r>
            <a:br>
              <a:rPr lang="en-NZ" dirty="0" smtClean="0">
                <a:latin typeface="Tahoma" pitchFamily="34" charset="0"/>
                <a:ea typeface="Tahoma" pitchFamily="34" charset="0"/>
                <a:cs typeface="Tahoma" pitchFamily="34" charset="0"/>
              </a:rPr>
            </a:br>
            <a:r>
              <a:rPr lang="en-NZ" sz="3200" u="sng" dirty="0" smtClean="0">
                <a:latin typeface="Tahoma" pitchFamily="34" charset="0"/>
                <a:ea typeface="Tahoma" pitchFamily="34" charset="0"/>
                <a:cs typeface="Tahoma" pitchFamily="34" charset="0"/>
              </a:rPr>
              <a:t>By the end of this PowerPoint you will:</a:t>
            </a:r>
            <a:r>
              <a:rPr lang="en-NZ" sz="3200" dirty="0" smtClean="0">
                <a:latin typeface="Tahoma" pitchFamily="34" charset="0"/>
                <a:ea typeface="Tahoma" pitchFamily="34" charset="0"/>
                <a:cs typeface="Tahoma" pitchFamily="34" charset="0"/>
              </a:rPr>
              <a:t/>
            </a:r>
            <a:br>
              <a:rPr lang="en-NZ" sz="3200" dirty="0" smtClean="0">
                <a:latin typeface="Tahoma" pitchFamily="34" charset="0"/>
                <a:ea typeface="Tahoma" pitchFamily="34" charset="0"/>
                <a:cs typeface="Tahoma" pitchFamily="34" charset="0"/>
              </a:rPr>
            </a:br>
            <a:r>
              <a:rPr lang="en-NZ" sz="3200" dirty="0" smtClean="0">
                <a:latin typeface="Tahoma" pitchFamily="34" charset="0"/>
                <a:ea typeface="Tahoma" pitchFamily="34" charset="0"/>
                <a:cs typeface="Tahoma" pitchFamily="34" charset="0"/>
              </a:rPr>
              <a:t>1) Know when the Three Stages of the Middle Ages were.</a:t>
            </a:r>
            <a:br>
              <a:rPr lang="en-NZ" sz="3200" dirty="0" smtClean="0">
                <a:latin typeface="Tahoma" pitchFamily="34" charset="0"/>
                <a:ea typeface="Tahoma" pitchFamily="34" charset="0"/>
                <a:cs typeface="Tahoma" pitchFamily="34" charset="0"/>
              </a:rPr>
            </a:br>
            <a:r>
              <a:rPr lang="en-NZ" sz="3200" dirty="0" smtClean="0">
                <a:latin typeface="Tahoma" pitchFamily="34" charset="0"/>
                <a:ea typeface="Tahoma" pitchFamily="34" charset="0"/>
                <a:cs typeface="Tahoma" pitchFamily="34" charset="0"/>
              </a:rPr>
              <a:t>2) Know some of the key events from the topic.</a:t>
            </a:r>
            <a:br>
              <a:rPr lang="en-NZ" sz="3200" dirty="0" smtClean="0">
                <a:latin typeface="Tahoma" pitchFamily="34" charset="0"/>
                <a:ea typeface="Tahoma" pitchFamily="34" charset="0"/>
                <a:cs typeface="Tahoma" pitchFamily="34" charset="0"/>
              </a:rPr>
            </a:br>
            <a:r>
              <a:rPr lang="en-NZ" sz="3200" dirty="0" smtClean="0">
                <a:latin typeface="Tahoma" pitchFamily="34" charset="0"/>
                <a:ea typeface="Tahoma" pitchFamily="34" charset="0"/>
                <a:cs typeface="Tahoma" pitchFamily="34" charset="0"/>
              </a:rPr>
              <a:t>3) Define several key terms.</a:t>
            </a:r>
            <a:br>
              <a:rPr lang="en-NZ" sz="3200" dirty="0" smtClean="0">
                <a:latin typeface="Tahoma" pitchFamily="34" charset="0"/>
                <a:ea typeface="Tahoma" pitchFamily="34" charset="0"/>
                <a:cs typeface="Tahoma" pitchFamily="34" charset="0"/>
              </a:rPr>
            </a:br>
            <a:r>
              <a:rPr lang="en-NZ" sz="3200" dirty="0" smtClean="0">
                <a:latin typeface="Tahoma" pitchFamily="34" charset="0"/>
                <a:ea typeface="Tahoma" pitchFamily="34" charset="0"/>
                <a:cs typeface="Tahoma" pitchFamily="34" charset="0"/>
              </a:rPr>
              <a:t>4) Know the key event the Unit focuses upon.</a:t>
            </a:r>
            <a:br>
              <a:rPr lang="en-NZ" sz="3200" dirty="0" smtClean="0">
                <a:latin typeface="Tahoma" pitchFamily="34" charset="0"/>
                <a:ea typeface="Tahoma" pitchFamily="34" charset="0"/>
                <a:cs typeface="Tahoma" pitchFamily="34" charset="0"/>
              </a:rPr>
            </a:br>
            <a:r>
              <a:rPr lang="en-NZ" sz="3200" dirty="0" smtClean="0"/>
              <a:t/>
            </a:r>
            <a:br>
              <a:rPr lang="en-NZ" sz="3200" dirty="0" smtClean="0"/>
            </a:br>
            <a:endParaRPr lang="en-NZ" sz="3200" dirty="0"/>
          </a:p>
        </p:txBody>
      </p:sp>
    </p:spTree>
    <p:extLst>
      <p:ext uri="{BB962C8B-B14F-4D97-AF65-F5344CB8AC3E}">
        <p14:creationId xmlns:p14="http://schemas.microsoft.com/office/powerpoint/2010/main" val="172169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Three Invasions – The Islamic</a:t>
            </a:r>
            <a:endParaRPr lang="en-NZ" dirty="0"/>
          </a:p>
        </p:txBody>
      </p:sp>
      <p:sp>
        <p:nvSpPr>
          <p:cNvPr id="3" name="Content Placeholder 2"/>
          <p:cNvSpPr>
            <a:spLocks noGrp="1"/>
          </p:cNvSpPr>
          <p:nvPr>
            <p:ph sz="half" idx="1"/>
          </p:nvPr>
        </p:nvSpPr>
        <p:spPr>
          <a:xfrm>
            <a:off x="251520" y="1412776"/>
            <a:ext cx="5544616"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As the Vikings attacked the North and coastal Europe Islamic raids attacked the south.</a:t>
            </a:r>
          </a:p>
          <a:p>
            <a:r>
              <a:rPr lang="en-NZ" sz="2400" dirty="0" smtClean="0"/>
              <a:t>Muslim forces controlled the islands of Sicily in the Mediterranean and southern Spain.</a:t>
            </a:r>
          </a:p>
          <a:p>
            <a:r>
              <a:rPr lang="en-NZ" sz="2400" dirty="0" smtClean="0"/>
              <a:t>They used fortresses in these regions to attack Western Europe. Fortresses were also built in France so merchants could be raided.</a:t>
            </a:r>
          </a:p>
          <a:p>
            <a:r>
              <a:rPr lang="en-NZ" sz="2400" dirty="0" smtClean="0"/>
              <a:t>Muslim forces besieged Rome in 846 and plundered the cathedrals of St. Peter and Paul (although they never raided the city itself). They also destroyed a religious centre at Monte </a:t>
            </a:r>
            <a:r>
              <a:rPr lang="en-NZ" sz="2400" dirty="0" err="1" smtClean="0"/>
              <a:t>Cassino</a:t>
            </a:r>
            <a:r>
              <a:rPr lang="en-NZ" sz="2400" dirty="0" smtClean="0"/>
              <a:t>.</a:t>
            </a:r>
          </a:p>
          <a:p>
            <a:r>
              <a:rPr lang="en-NZ" sz="2400" dirty="0" smtClean="0"/>
              <a:t>The former Eastern Roman Empire (Byzantine) had to deal with repeated raids because it was so close to the Middle East.</a:t>
            </a:r>
          </a:p>
        </p:txBody>
      </p:sp>
      <p:sp>
        <p:nvSpPr>
          <p:cNvPr id="5" name="Content Placeholder 4"/>
          <p:cNvSpPr>
            <a:spLocks noGrp="1"/>
          </p:cNvSpPr>
          <p:nvPr>
            <p:ph sz="half" idx="2"/>
          </p:nvPr>
        </p:nvSpPr>
        <p:spPr>
          <a:xfrm>
            <a:off x="5948362" y="1628800"/>
            <a:ext cx="2738437" cy="4497363"/>
          </a:xfrm>
        </p:spPr>
        <p:txBody>
          <a:bodyPr>
            <a:normAutofit fontScale="92500" lnSpcReduction="2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3" y="1556792"/>
            <a:ext cx="2140827" cy="214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184" y="3861048"/>
            <a:ext cx="2612232" cy="174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5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5" y="155121"/>
            <a:ext cx="9110755" cy="673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lstStyle/>
          <a:p>
            <a:endParaRPr lang="en-NZ"/>
          </a:p>
        </p:txBody>
      </p:sp>
      <p:sp>
        <p:nvSpPr>
          <p:cNvPr id="8" name="Rectangle 7"/>
          <p:cNvSpPr/>
          <p:nvPr/>
        </p:nvSpPr>
        <p:spPr>
          <a:xfrm>
            <a:off x="1" y="4797152"/>
            <a:ext cx="536408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dirty="0" smtClean="0"/>
              <a:t>Fast Facts</a:t>
            </a:r>
          </a:p>
          <a:p>
            <a:pPr marL="285750" indent="-285750">
              <a:buFont typeface="Arial" pitchFamily="34" charset="0"/>
              <a:buChar char="•"/>
            </a:pPr>
            <a:r>
              <a:rPr lang="en-NZ" dirty="0" smtClean="0"/>
              <a:t>The Byzantine Empire suffered the most from Muslim raids.</a:t>
            </a:r>
          </a:p>
          <a:p>
            <a:pPr marL="285750" indent="-285750">
              <a:buFont typeface="Arial" pitchFamily="34" charset="0"/>
              <a:buChar char="•"/>
            </a:pPr>
            <a:r>
              <a:rPr lang="en-NZ" dirty="0" smtClean="0"/>
              <a:t>These conflicts were part of the reason for the Crusades (which begin in 1096)</a:t>
            </a:r>
          </a:p>
          <a:p>
            <a:pPr marL="285750" indent="-285750">
              <a:buFont typeface="Arial" pitchFamily="34" charset="0"/>
              <a:buChar char="•"/>
            </a:pPr>
            <a:r>
              <a:rPr lang="en-NZ" dirty="0" smtClean="0"/>
              <a:t>SARACEN was the name given to the Muslim raiders (it just means ‘Easterner’)</a:t>
            </a:r>
            <a:endParaRPr lang="en-NZ" dirty="0"/>
          </a:p>
        </p:txBody>
      </p:sp>
    </p:spTree>
    <p:extLst>
      <p:ext uri="{BB962C8B-B14F-4D97-AF65-F5344CB8AC3E}">
        <p14:creationId xmlns:p14="http://schemas.microsoft.com/office/powerpoint/2010/main" val="155271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Three Invasions – The Magyars</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The Magyars originally came from Western Russia.</a:t>
            </a:r>
          </a:p>
          <a:p>
            <a:r>
              <a:rPr lang="en-NZ" sz="2400" dirty="0" smtClean="0"/>
              <a:t>Like another ‘barbarian’ tribe (The Huns) they were excellent horseman and could shoot arrows while riding.</a:t>
            </a:r>
          </a:p>
          <a:p>
            <a:r>
              <a:rPr lang="en-NZ" sz="2400" dirty="0" smtClean="0"/>
              <a:t>They carried out a series of raids and managed to left a path of destruction from Eastern Europe to Southern Germany.</a:t>
            </a:r>
          </a:p>
          <a:p>
            <a:r>
              <a:rPr lang="en-NZ" sz="2400" dirty="0" smtClean="0"/>
              <a:t>Their invasions were stopped in 955 when a German King called Otto the Great defeated them.</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122" name="Picture 2" descr="http://www.hunmagyar.org/tor/magyar/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245" y="1484784"/>
            <a:ext cx="27146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4598" y="3452684"/>
            <a:ext cx="3091990" cy="220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580112" y="3140968"/>
            <a:ext cx="3336476" cy="33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dirty="0" smtClean="0"/>
              <a:t>Odd Facts</a:t>
            </a:r>
          </a:p>
          <a:p>
            <a:pPr marL="285750" indent="-285750">
              <a:buFont typeface="Arial" pitchFamily="34" charset="0"/>
              <a:buChar char="•"/>
            </a:pPr>
            <a:r>
              <a:rPr lang="en-NZ" dirty="0" smtClean="0"/>
              <a:t>Part of the reason for Magyar success was that their horsemen used stirrups.</a:t>
            </a:r>
          </a:p>
          <a:p>
            <a:pPr marL="285750" indent="-285750">
              <a:buFont typeface="Arial" pitchFamily="34" charset="0"/>
              <a:buChar char="•"/>
            </a:pPr>
            <a:r>
              <a:rPr lang="en-NZ" dirty="0" smtClean="0"/>
              <a:t>This made it easy to ride and fight without falling off a horse.</a:t>
            </a:r>
          </a:p>
          <a:p>
            <a:pPr marL="285750" indent="-285750">
              <a:buFont typeface="Arial" pitchFamily="34" charset="0"/>
              <a:buChar char="•"/>
            </a:pPr>
            <a:r>
              <a:rPr lang="en-NZ" dirty="0" smtClean="0"/>
              <a:t>Western Europe had not invented these yet!</a:t>
            </a:r>
          </a:p>
          <a:p>
            <a:pPr marL="285750" indent="-285750">
              <a:buFont typeface="Arial" pitchFamily="34" charset="0"/>
              <a:buChar char="•"/>
            </a:pPr>
            <a:r>
              <a:rPr lang="en-NZ" dirty="0" smtClean="0"/>
              <a:t>Hungary is named after the Magyars (who reminded people of the Huns).</a:t>
            </a:r>
            <a:endParaRPr lang="en-NZ" dirty="0"/>
          </a:p>
        </p:txBody>
      </p:sp>
    </p:spTree>
    <p:extLst>
      <p:ext uri="{BB962C8B-B14F-4D97-AF65-F5344CB8AC3E}">
        <p14:creationId xmlns:p14="http://schemas.microsoft.com/office/powerpoint/2010/main" val="336861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 calcmode="lin" valueType="num">
                                      <p:cBhvr additive="base">
                                        <p:cTn id="4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anim calcmode="lin" valueType="num">
                                      <p:cBhvr additive="base">
                                        <p:cTn id="4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anim calcmode="lin" valueType="num">
                                      <p:cBhvr additive="base">
                                        <p:cTn id="5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Medieval Europe – Threatened from all sides.</a:t>
            </a:r>
            <a:endParaRPr lang="en-NZ" dirty="0"/>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9" name="Picture 2" descr="http://www2.coloradocollege.edu/dept/HY/Ashley/HY10502Web/hy105/Assets/Maps/Map_-_Viking_Islam__Magyar_Invasions_to_11C.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180706" cy="525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00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Medieval response: Feudalism</a:t>
            </a:r>
            <a:endParaRPr lang="en-NZ" dirty="0"/>
          </a:p>
        </p:txBody>
      </p:sp>
      <p:sp>
        <p:nvSpPr>
          <p:cNvPr id="3" name="Content Placeholder 2"/>
          <p:cNvSpPr>
            <a:spLocks noGrp="1"/>
          </p:cNvSpPr>
          <p:nvPr>
            <p:ph sz="half" idx="1"/>
          </p:nvPr>
        </p:nvSpPr>
        <p:spPr>
          <a:xfrm>
            <a:off x="202431" y="1340768"/>
            <a:ext cx="4513585"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The waves of invaders and raiders during the 800s and 900s made central control of Europe very difficult.</a:t>
            </a:r>
          </a:p>
          <a:p>
            <a:r>
              <a:rPr lang="en-NZ" sz="2400" dirty="0" smtClean="0"/>
              <a:t>A system based on local power and loyalty emerged. This was known as FEUDALISM.</a:t>
            </a:r>
          </a:p>
          <a:p>
            <a:pPr marL="0" indent="0">
              <a:buNone/>
            </a:pPr>
            <a:r>
              <a:rPr lang="en-NZ" sz="2400" dirty="0" smtClean="0"/>
              <a:t>FEUDALISM: A political and social system that tied together Kings, Lords and Peasants in a relationship based upon loyalty and land.</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340768"/>
            <a:ext cx="381000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83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a:p>
        </p:txBody>
      </p:sp>
      <p:sp>
        <p:nvSpPr>
          <p:cNvPr id="3" name="Content Placeholder 2"/>
          <p:cNvSpPr>
            <a:spLocks noGrp="1"/>
          </p:cNvSpPr>
          <p:nvPr>
            <p:ph sz="half" idx="1"/>
          </p:nvPr>
        </p:nvSpPr>
        <p:spPr/>
        <p:txBody>
          <a:bodyPr/>
          <a:lstStyle/>
          <a:p>
            <a:endParaRPr lang="en-NZ" dirty="0"/>
          </a:p>
        </p:txBody>
      </p:sp>
      <p:sp>
        <p:nvSpPr>
          <p:cNvPr id="4" name="Content Placeholder 3"/>
          <p:cNvSpPr>
            <a:spLocks noGrp="1"/>
          </p:cNvSpPr>
          <p:nvPr>
            <p:ph sz="half" idx="2"/>
          </p:nvPr>
        </p:nvSpPr>
        <p:spPr/>
        <p:txBody>
          <a:bodyPr/>
          <a:lstStyle/>
          <a:p>
            <a:endParaRPr lang="en-NZ"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14602"/>
            <a:ext cx="6912768" cy="846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67120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‘Knights’ emerge</a:t>
            </a:r>
            <a:endParaRPr lang="en-NZ" dirty="0"/>
          </a:p>
        </p:txBody>
      </p:sp>
      <p:sp>
        <p:nvSpPr>
          <p:cNvPr id="3" name="Content Placeholder 2"/>
          <p:cNvSpPr>
            <a:spLocks noGrp="1"/>
          </p:cNvSpPr>
          <p:nvPr>
            <p:ph sz="half" idx="1"/>
          </p:nvPr>
        </p:nvSpPr>
        <p:spPr>
          <a:xfrm>
            <a:off x="202431" y="1340768"/>
            <a:ext cx="5377681"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Feudalism was a way to provide protection and security quickly.</a:t>
            </a:r>
          </a:p>
          <a:p>
            <a:r>
              <a:rPr lang="en-NZ" sz="2400" dirty="0" smtClean="0"/>
              <a:t>It had one key weakness – the whole system relied upon having LAND to give to people in return for loyalty.</a:t>
            </a:r>
          </a:p>
          <a:p>
            <a:r>
              <a:rPr lang="en-NZ" sz="2400" dirty="0" smtClean="0"/>
              <a:t>This hunger for land (along with the invasions) resulted in a Medieval Arms race to produce the strongest military and defences.</a:t>
            </a:r>
          </a:p>
          <a:p>
            <a:r>
              <a:rPr lang="en-NZ" sz="2400" dirty="0" smtClean="0"/>
              <a:t>In this context the creation of heavily armed Knights (now using the stirrups) and castles developed!</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1556792"/>
            <a:ext cx="3088482"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4293096"/>
            <a:ext cx="1446700" cy="203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
        <p:nvSpPr>
          <p:cNvPr id="3" name="Content Placeholder 2"/>
          <p:cNvSpPr>
            <a:spLocks noGrp="1"/>
          </p:cNvSpPr>
          <p:nvPr>
            <p:ph sz="half" idx="1"/>
          </p:nvPr>
        </p:nvSpPr>
        <p:spPr/>
        <p:txBody>
          <a:bodyPr/>
          <a:lstStyle/>
          <a:p>
            <a:endParaRPr lang="en-NZ" dirty="0"/>
          </a:p>
        </p:txBody>
      </p:sp>
      <p:sp>
        <p:nvSpPr>
          <p:cNvPr id="4" name="Content Placeholder 3"/>
          <p:cNvSpPr>
            <a:spLocks noGrp="1"/>
          </p:cNvSpPr>
          <p:nvPr>
            <p:ph sz="half" idx="2"/>
          </p:nvPr>
        </p:nvSpPr>
        <p:spPr/>
        <p:txBody>
          <a:bodyPr/>
          <a:lstStyle/>
          <a:p>
            <a:endParaRPr lang="en-NZ"/>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96" y="404664"/>
            <a:ext cx="8801904" cy="5896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7862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problems with Knights…</a:t>
            </a:r>
            <a:endParaRPr lang="en-NZ" dirty="0"/>
          </a:p>
        </p:txBody>
      </p:sp>
      <p:sp>
        <p:nvSpPr>
          <p:cNvPr id="3" name="Content Placeholder 2"/>
          <p:cNvSpPr>
            <a:spLocks noGrp="1"/>
          </p:cNvSpPr>
          <p:nvPr>
            <p:ph sz="half" idx="1"/>
          </p:nvPr>
        </p:nvSpPr>
        <p:spPr>
          <a:xfrm>
            <a:off x="202431" y="1340768"/>
            <a:ext cx="5186690"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Throughout the Middle Ages the Knight’s armour got heavier and more effective.</a:t>
            </a:r>
          </a:p>
          <a:p>
            <a:r>
              <a:rPr lang="en-NZ" sz="2400" dirty="0" smtClean="0"/>
              <a:t>On horseback, the medieval knight was a devastating weapon. On foot – the weight of the armour (between 20 and 40kg)  made it difficult to move.</a:t>
            </a:r>
          </a:p>
          <a:p>
            <a:r>
              <a:rPr lang="en-NZ" sz="2400" dirty="0" smtClean="0"/>
              <a:t>Their training improved as jousting competitions were introduced.</a:t>
            </a:r>
          </a:p>
          <a:p>
            <a:r>
              <a:rPr lang="en-NZ" sz="2400" dirty="0" smtClean="0"/>
              <a:t>As their armour and skills improved violent conflicts over land made travel unsafe for merchants and peasants.</a:t>
            </a:r>
          </a:p>
          <a:p>
            <a:r>
              <a:rPr lang="en-NZ" sz="2400" dirty="0" smtClean="0"/>
              <a:t>The Catholic Church was so concerned about the violence it passed ‘The Truce of God’ in 1027 to reduce bloodshed.</a:t>
            </a:r>
          </a:p>
          <a:p>
            <a:r>
              <a:rPr lang="en-NZ" sz="2400" dirty="0" smtClean="0"/>
              <a:t>However, the start of the Crusades in 1096 offered a new opportunity to channel the aggression of the Knights.</a:t>
            </a:r>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242" name="Picture 2" descr="http://getasword.com/blog/wp-content/uploads/2010/08/Medieval-Jousting-Tournamen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121" y="1459183"/>
            <a:ext cx="3323069" cy="218584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photosfan.com/images/medieval-suits-of-armor-1.jpg"/>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89121" y="3789040"/>
            <a:ext cx="3553047" cy="244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7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High Middle Ages (1000-1300)</a:t>
            </a:r>
            <a:endParaRPr lang="en-NZ" dirty="0"/>
          </a:p>
        </p:txBody>
      </p:sp>
      <p:sp>
        <p:nvSpPr>
          <p:cNvPr id="3" name="Content Placeholder 2"/>
          <p:cNvSpPr>
            <a:spLocks noGrp="1"/>
          </p:cNvSpPr>
          <p:nvPr>
            <p:ph sz="half" idx="1"/>
          </p:nvPr>
        </p:nvSpPr>
        <p:spPr>
          <a:xfrm>
            <a:off x="307975" y="1412776"/>
            <a:ext cx="5092625" cy="504056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pPr marL="0" indent="0">
              <a:buNone/>
            </a:pPr>
            <a:r>
              <a:rPr lang="en-NZ" sz="2400" dirty="0" smtClean="0"/>
              <a:t>Key developments:</a:t>
            </a:r>
          </a:p>
          <a:p>
            <a:pPr marL="457200" indent="-457200">
              <a:buFont typeface="+mj-lt"/>
              <a:buAutoNum type="arabicPeriod"/>
            </a:pPr>
            <a:r>
              <a:rPr lang="en-NZ" sz="2400" dirty="0" smtClean="0"/>
              <a:t>The wave of invasions stops.</a:t>
            </a:r>
          </a:p>
          <a:p>
            <a:pPr marL="457200" indent="-457200">
              <a:buFont typeface="+mj-lt"/>
              <a:buAutoNum type="arabicPeriod"/>
            </a:pPr>
            <a:r>
              <a:rPr lang="en-NZ" sz="2400" dirty="0" smtClean="0"/>
              <a:t>The Holy Roman Empire, France and England begin to build their kingdoms.</a:t>
            </a:r>
          </a:p>
          <a:p>
            <a:pPr marL="457200" indent="-457200">
              <a:buFont typeface="+mj-lt"/>
              <a:buAutoNum type="arabicPeriod"/>
            </a:pPr>
            <a:r>
              <a:rPr lang="en-NZ" sz="2400" dirty="0" smtClean="0"/>
              <a:t>The Crusades begin.</a:t>
            </a:r>
          </a:p>
          <a:p>
            <a:pPr marL="457200" indent="-457200">
              <a:buFont typeface="+mj-lt"/>
              <a:buAutoNum type="arabicPeriod"/>
            </a:pPr>
            <a:r>
              <a:rPr lang="en-NZ" sz="2400" dirty="0" smtClean="0"/>
              <a:t>Universities emerge.</a:t>
            </a:r>
          </a:p>
          <a:p>
            <a:pPr marL="457200" indent="-457200">
              <a:buFont typeface="+mj-lt"/>
              <a:buAutoNum type="arabicPeriod"/>
            </a:pPr>
            <a:r>
              <a:rPr lang="en-NZ" sz="2400" dirty="0" smtClean="0"/>
              <a:t>Political stability leads to economic growth and larger towns and cities.</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783492"/>
            <a:ext cx="2989433" cy="336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8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What was the Middle Ages the ‘Middle’ of?</a:t>
            </a:r>
            <a:endParaRPr lang="en-NZ" dirty="0"/>
          </a:p>
        </p:txBody>
      </p:sp>
      <p:sp>
        <p:nvSpPr>
          <p:cNvPr id="3" name="Content Placeholder 2"/>
          <p:cNvSpPr>
            <a:spLocks noGrp="1"/>
          </p:cNvSpPr>
          <p:nvPr>
            <p:ph sz="half" idx="1"/>
          </p:nvPr>
        </p:nvSpPr>
        <p:spPr>
          <a:xfrm>
            <a:off x="457200" y="1600200"/>
            <a:ext cx="4186808" cy="4525963"/>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r>
              <a:rPr lang="en-NZ" sz="2400" dirty="0" smtClean="0"/>
              <a:t>The Middle Ages was the period of European history between 500AD and 1500AD.</a:t>
            </a:r>
          </a:p>
          <a:p>
            <a:r>
              <a:rPr lang="en-NZ" sz="2400" dirty="0" smtClean="0"/>
              <a:t>Other names for this period include the Dark Ages and the Age of Religion.</a:t>
            </a:r>
          </a:p>
          <a:p>
            <a:r>
              <a:rPr lang="en-NZ" sz="2400" dirty="0" smtClean="0"/>
              <a:t>The most common name for this period is the Medieval Period.</a:t>
            </a:r>
          </a:p>
          <a:p>
            <a:r>
              <a:rPr lang="en-NZ" sz="2400" dirty="0" smtClean="0"/>
              <a:t>‘Medieval’ is the Latin Term for the ‘Middle Ages’ (it comes from the same word that gave us Median in mathematics).</a:t>
            </a:r>
          </a:p>
          <a:p>
            <a:endParaRPr lang="en-NZ" dirty="0"/>
          </a:p>
        </p:txBody>
      </p:sp>
      <p:sp>
        <p:nvSpPr>
          <p:cNvPr id="5" name="Content Placeholder 4"/>
          <p:cNvSpPr>
            <a:spLocks noGrp="1"/>
          </p:cNvSpPr>
          <p:nvPr>
            <p:ph sz="half" idx="2"/>
          </p:nvPr>
        </p:nvSpPr>
        <p:spPr>
          <a:xfrm>
            <a:off x="5004048" y="1628800"/>
            <a:ext cx="3682752" cy="4497363"/>
          </a:xfrm>
        </p:spPr>
        <p:txBody>
          <a:bodyPr>
            <a:normAutofit fontScale="92500" lnSpcReduction="10000"/>
          </a:bodyPr>
          <a:lstStyle/>
          <a:p>
            <a:endParaRPr lang="en-NZ" dirty="0"/>
          </a:p>
        </p:txBody>
      </p:sp>
      <p:sp>
        <p:nvSpPr>
          <p:cNvPr id="6" name="Cloud Callout 5"/>
          <p:cNvSpPr/>
          <p:nvPr/>
        </p:nvSpPr>
        <p:spPr>
          <a:xfrm>
            <a:off x="5004048" y="1844824"/>
            <a:ext cx="3528392" cy="3096344"/>
          </a:xfrm>
          <a:prstGeom prst="cloudCallout">
            <a:avLst>
              <a:gd name="adj1" fmla="val -39288"/>
              <a:gd name="adj2" fmla="val 81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t>Looking at the names given by historians to the  years 500 to 1500 what assumptions might we make about life in this period?</a:t>
            </a:r>
            <a:endParaRPr lang="en-NZ" dirty="0"/>
          </a:p>
        </p:txBody>
      </p:sp>
    </p:spTree>
    <p:extLst>
      <p:ext uri="{BB962C8B-B14F-4D97-AF65-F5344CB8AC3E}">
        <p14:creationId xmlns:p14="http://schemas.microsoft.com/office/powerpoint/2010/main" val="237234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Medieval England</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85000" lnSpcReduction="20000"/>
          </a:bodyPr>
          <a:lstStyle/>
          <a:p>
            <a:r>
              <a:rPr lang="en-NZ" sz="2400" dirty="0" smtClean="0"/>
              <a:t>During the early Middle Ages German tribes such as the Angles, Saxons and Jutes invaded Britain.</a:t>
            </a:r>
          </a:p>
          <a:p>
            <a:r>
              <a:rPr lang="en-NZ" sz="2400" dirty="0" smtClean="0"/>
              <a:t>The name ‘England’ comes from </a:t>
            </a:r>
            <a:r>
              <a:rPr lang="en-NZ" sz="2400" dirty="0" err="1" smtClean="0"/>
              <a:t>Angleland</a:t>
            </a:r>
            <a:r>
              <a:rPr lang="en-NZ" sz="2400" dirty="0" smtClean="0"/>
              <a:t> (named after one of the German tribes).</a:t>
            </a:r>
          </a:p>
          <a:p>
            <a:r>
              <a:rPr lang="en-NZ" sz="2400" dirty="0" smtClean="0"/>
              <a:t>In 1066 William the </a:t>
            </a:r>
            <a:r>
              <a:rPr lang="en-NZ" sz="2400" dirty="0" err="1" smtClean="0"/>
              <a:t>Conquerer</a:t>
            </a:r>
            <a:r>
              <a:rPr lang="en-NZ" sz="2400" dirty="0" smtClean="0"/>
              <a:t> invaded from Normandy and defeated the English King Harold II (Harold was killed by an arrow through the eye!).</a:t>
            </a:r>
          </a:p>
          <a:p>
            <a:r>
              <a:rPr lang="en-NZ" sz="2400" dirty="0" smtClean="0"/>
              <a:t>The Battle has been portrayed on the famous Bayeux Tapestry. William was crowned King on Christmas Day.</a:t>
            </a:r>
          </a:p>
          <a:p>
            <a:r>
              <a:rPr lang="en-NZ" sz="2400" dirty="0" smtClean="0"/>
              <a:t>William introduced a strong and efficient central government.</a:t>
            </a:r>
          </a:p>
          <a:p>
            <a:r>
              <a:rPr lang="en-NZ" sz="2400" dirty="0" smtClean="0"/>
              <a:t>During the High Middle Ages England would develop a Parliament and the radical concept that the law applied to the King!</a:t>
            </a:r>
          </a:p>
          <a:p>
            <a:r>
              <a:rPr lang="en-NZ" sz="2400" dirty="0" smtClean="0"/>
              <a:t>It would also wage a series of wars with another rising European power - France.</a:t>
            </a:r>
          </a:p>
        </p:txBody>
      </p:sp>
      <p:sp>
        <p:nvSpPr>
          <p:cNvPr id="5" name="Content Placeholder 4"/>
          <p:cNvSpPr>
            <a:spLocks noGrp="1"/>
          </p:cNvSpPr>
          <p:nvPr>
            <p:ph sz="half" idx="2"/>
          </p:nvPr>
        </p:nvSpPr>
        <p:spPr>
          <a:xfrm>
            <a:off x="5948362" y="1628800"/>
            <a:ext cx="2738437" cy="4497363"/>
          </a:xfrm>
        </p:spPr>
        <p:txBody>
          <a:bodyPr>
            <a:normAutofit fontScale="85000" lnSpcReduction="2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26" name="Picture 2" descr="http://www.webspinners.org.uk/weddingtoncastle2/images/william%20cop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484784"/>
            <a:ext cx="2330971" cy="276590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0539" y="4365103"/>
            <a:ext cx="2982244" cy="216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6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Medieval English Towns and Villages</a:t>
            </a:r>
            <a:endParaRPr lang="en-NZ" dirty="0"/>
          </a:p>
        </p:txBody>
      </p:sp>
      <p:sp>
        <p:nvSpPr>
          <p:cNvPr id="3" name="Content Placeholder 2"/>
          <p:cNvSpPr>
            <a:spLocks noGrp="1"/>
          </p:cNvSpPr>
          <p:nvPr>
            <p:ph sz="half" idx="1"/>
          </p:nvPr>
        </p:nvSpPr>
        <p:spPr>
          <a:xfrm>
            <a:off x="155575" y="4293096"/>
            <a:ext cx="8444295" cy="2232248"/>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There were very few towns in early Medieval England. A survey in 1087 counted only six outside of London.</a:t>
            </a:r>
          </a:p>
          <a:p>
            <a:r>
              <a:rPr lang="en-NZ" sz="2400" dirty="0" smtClean="0"/>
              <a:t>Most towns developed around religious sites or locations such as crossroads and ports where transport was easy.</a:t>
            </a:r>
          </a:p>
          <a:p>
            <a:r>
              <a:rPr lang="en-NZ" sz="2400" dirty="0" smtClean="0"/>
              <a:t>Towns also  developed beside rivers – which could be used for water supplies, transport and sewage disposal (by simply dumping it into the river)</a:t>
            </a:r>
          </a:p>
        </p:txBody>
      </p:sp>
      <p:sp>
        <p:nvSpPr>
          <p:cNvPr id="5" name="Content Placeholder 4"/>
          <p:cNvSpPr>
            <a:spLocks noGrp="1"/>
          </p:cNvSpPr>
          <p:nvPr>
            <p:ph sz="half" idx="2"/>
          </p:nvPr>
        </p:nvSpPr>
        <p:spPr>
          <a:xfrm>
            <a:off x="5948362" y="1628800"/>
            <a:ext cx="2738437" cy="4497363"/>
          </a:xfrm>
        </p:spPr>
        <p:txBody>
          <a:bodyPr>
            <a:normAutofit fontScale="92500" lnSpcReduction="2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050" name="Picture 2" descr="http://users.trytel.com/~tristan/towns/images/tint7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340768"/>
            <a:ext cx="55721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1931" y="1481117"/>
            <a:ext cx="3414886" cy="204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4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Medieval English Medicine and Technology</a:t>
            </a:r>
            <a:endParaRPr lang="en-NZ" dirty="0"/>
          </a:p>
        </p:txBody>
      </p:sp>
      <p:sp>
        <p:nvSpPr>
          <p:cNvPr id="3" name="Content Placeholder 2"/>
          <p:cNvSpPr>
            <a:spLocks noGrp="1"/>
          </p:cNvSpPr>
          <p:nvPr>
            <p:ph sz="half" idx="1"/>
          </p:nvPr>
        </p:nvSpPr>
        <p:spPr>
          <a:xfrm>
            <a:off x="155575" y="1484784"/>
            <a:ext cx="5424537" cy="5040560"/>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r>
              <a:rPr lang="en-NZ" sz="2400" dirty="0" smtClean="0"/>
              <a:t>The fundamental assumption in medieval medicine was that people became sick because they had sinned.</a:t>
            </a:r>
          </a:p>
          <a:p>
            <a:r>
              <a:rPr lang="en-NZ" sz="2400" dirty="0" smtClean="0"/>
              <a:t>The church had also banned the practice of ‘doctors’ examining corpses – so the knowledge of anatomy was very limited.</a:t>
            </a:r>
          </a:p>
          <a:p>
            <a:r>
              <a:rPr lang="en-NZ" sz="2400" dirty="0" smtClean="0"/>
              <a:t>In reality, most doctors were part-time and usually worked as butchers or barbers.</a:t>
            </a:r>
          </a:p>
          <a:p>
            <a:r>
              <a:rPr lang="en-NZ" sz="2400" dirty="0" smtClean="0"/>
              <a:t>The red and white barber’s poles go back to medieval times (red for blood, white for bandages).</a:t>
            </a:r>
          </a:p>
          <a:p>
            <a:r>
              <a:rPr lang="en-NZ" sz="2400" dirty="0" smtClean="0"/>
              <a:t>‘Cures’ included the use of leeches to remove ‘bad’ blood and the drilling of holes in patient’s heads to remove bad spirits (to treat mental illness)</a:t>
            </a:r>
          </a:p>
          <a:p>
            <a:endParaRPr lang="en-NZ" sz="2400" dirty="0" smtClean="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074" name="Picture 2" descr="http://t1.gstatic.com/images?q=tbn:ANd9GcQ6g5u5dnWeqIhKTyAoC7GT5Q9ZlpxM_HcfyPMwaB4WE0Eg0idlqUntzg3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1484784"/>
            <a:ext cx="2736304" cy="37003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2.gstatic.com/images?q=tbn:ANd9GcSNqhfLuj70twjuXNyN8Xo_WUayM7liUVxORMnE_6YvFj1I54YS-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529" y="3865963"/>
            <a:ext cx="173355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9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Church</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r>
              <a:rPr lang="en-NZ" sz="2200" dirty="0" smtClean="0">
                <a:latin typeface="Tahoma" pitchFamily="34" charset="0"/>
                <a:ea typeface="Tahoma" pitchFamily="34" charset="0"/>
                <a:cs typeface="Tahoma" pitchFamily="34" charset="0"/>
              </a:rPr>
              <a:t>By the High Middle Ages the church was the largest landowner in western Europe.</a:t>
            </a:r>
          </a:p>
          <a:p>
            <a:r>
              <a:rPr lang="en-NZ" sz="2200" dirty="0" smtClean="0">
                <a:latin typeface="Tahoma" pitchFamily="34" charset="0"/>
                <a:ea typeface="Tahoma" pitchFamily="34" charset="0"/>
                <a:cs typeface="Tahoma" pitchFamily="34" charset="0"/>
              </a:rPr>
              <a:t>They also ran the majority of schools, hospitals and orphanages.</a:t>
            </a:r>
          </a:p>
          <a:p>
            <a:r>
              <a:rPr lang="en-NZ" sz="2200" dirty="0" smtClean="0">
                <a:latin typeface="Tahoma" pitchFamily="34" charset="0"/>
                <a:ea typeface="Tahoma" pitchFamily="34" charset="0"/>
                <a:cs typeface="Tahoma" pitchFamily="34" charset="0"/>
              </a:rPr>
              <a:t>The church occasionally came into conflict with political leaders. The church usually won these conflicts because it was able to:</a:t>
            </a:r>
          </a:p>
          <a:p>
            <a:pPr lvl="1"/>
            <a:r>
              <a:rPr lang="en-NZ" sz="2200" dirty="0" smtClean="0">
                <a:latin typeface="Tahoma" pitchFamily="34" charset="0"/>
                <a:ea typeface="Tahoma" pitchFamily="34" charset="0"/>
                <a:cs typeface="Tahoma" pitchFamily="34" charset="0"/>
              </a:rPr>
              <a:t>Excommunicate leaders it disapproved of (throwing them out of the church)</a:t>
            </a:r>
          </a:p>
          <a:p>
            <a:pPr lvl="1"/>
            <a:r>
              <a:rPr lang="en-NZ" sz="2200" dirty="0" smtClean="0">
                <a:latin typeface="Tahoma" pitchFamily="34" charset="0"/>
                <a:ea typeface="Tahoma" pitchFamily="34" charset="0"/>
                <a:cs typeface="Tahoma" pitchFamily="34" charset="0"/>
              </a:rPr>
              <a:t>Denying church services to ANYONE living in the ruler’s area (damning them to an eternity in Hell!).</a:t>
            </a:r>
          </a:p>
          <a:p>
            <a:r>
              <a:rPr lang="en-NZ" sz="2200" dirty="0" smtClean="0">
                <a:latin typeface="Tahoma" pitchFamily="34" charset="0"/>
                <a:ea typeface="Tahoma" pitchFamily="34" charset="0"/>
                <a:cs typeface="Tahoma" pitchFamily="34" charset="0"/>
              </a:rPr>
              <a:t>Growing concerns about corruption in the church (including the selling of Church titles by Monks for profit) led to sweeping reforms in this period.</a:t>
            </a:r>
          </a:p>
          <a:p>
            <a:pPr lvl="1"/>
            <a:endParaRPr lang="en-NZ" sz="2000" dirty="0" smtClean="0">
              <a:latin typeface="Tahoma" pitchFamily="34" charset="0"/>
              <a:ea typeface="Tahoma" pitchFamily="34" charset="0"/>
              <a:cs typeface="Tahoma" pitchFamily="34" charset="0"/>
            </a:endParaRPr>
          </a:p>
          <a:p>
            <a:pPr marL="0" indent="0">
              <a:buNone/>
            </a:pPr>
            <a:endParaRPr lang="en-NZ" sz="2400" dirty="0" smtClean="0">
              <a:latin typeface="Tahoma" pitchFamily="34" charset="0"/>
              <a:ea typeface="Tahoma" pitchFamily="34" charset="0"/>
              <a:cs typeface="Tahoma" pitchFamily="34" charset="0"/>
            </a:endParaRPr>
          </a:p>
        </p:txBody>
      </p:sp>
      <p:sp>
        <p:nvSpPr>
          <p:cNvPr id="5" name="Content Placeholder 4"/>
          <p:cNvSpPr>
            <a:spLocks noGrp="1"/>
          </p:cNvSpPr>
          <p:nvPr>
            <p:ph sz="half" idx="2"/>
          </p:nvPr>
        </p:nvSpPr>
        <p:spPr>
          <a:xfrm>
            <a:off x="5948362" y="1628800"/>
            <a:ext cx="2738437" cy="4497363"/>
          </a:xfrm>
        </p:spPr>
        <p:txBody>
          <a:bodyPr>
            <a:normAutofit fontScale="92500"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570630"/>
            <a:ext cx="2621959" cy="183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7934" y="3645024"/>
            <a:ext cx="2471936" cy="247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845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Crusades (1096 – 1272)</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Jerusalem is a sacred city to Muslims, Christians and Jews.</a:t>
            </a:r>
          </a:p>
          <a:p>
            <a:r>
              <a:rPr lang="en-NZ" sz="2400" dirty="0" smtClean="0"/>
              <a:t>Although Jerusalem had been controlled by Arabs since the 600s the right of Christians to worship had been respected.</a:t>
            </a:r>
          </a:p>
          <a:p>
            <a:r>
              <a:rPr lang="en-NZ" sz="2400" dirty="0" smtClean="0"/>
              <a:t>In the early eleventh century Turks known as the </a:t>
            </a:r>
            <a:r>
              <a:rPr lang="en-NZ" sz="2400" dirty="0" err="1" smtClean="0"/>
              <a:t>Seljak</a:t>
            </a:r>
            <a:r>
              <a:rPr lang="en-NZ" sz="2400" dirty="0" smtClean="0"/>
              <a:t> Turks seized Jerusalem and closed it to Christians.</a:t>
            </a:r>
          </a:p>
          <a:p>
            <a:r>
              <a:rPr lang="en-NZ" sz="2400" dirty="0" smtClean="0"/>
              <a:t>The Byzantine Emperor appealed to Pope Urban II to send Knights to take back the Holy Land.</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484784"/>
            <a:ext cx="2531278" cy="300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922" y="3886832"/>
            <a:ext cx="1953786" cy="259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Crusades – Fast facts</a:t>
            </a:r>
            <a:endParaRPr lang="en-NZ" dirty="0"/>
          </a:p>
        </p:txBody>
      </p:sp>
      <p:sp>
        <p:nvSpPr>
          <p:cNvPr id="3" name="Content Placeholder 2"/>
          <p:cNvSpPr>
            <a:spLocks noGrp="1"/>
          </p:cNvSpPr>
          <p:nvPr>
            <p:ph sz="half" idx="1"/>
          </p:nvPr>
        </p:nvSpPr>
        <p:spPr>
          <a:xfrm>
            <a:off x="313201" y="1532282"/>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There were 9 Crusades in total.</a:t>
            </a:r>
          </a:p>
          <a:p>
            <a:r>
              <a:rPr lang="en-NZ" sz="2400" dirty="0" smtClean="0"/>
              <a:t>During some Crusades Jews and Muslims fought together against the Christian ‘invaders’.</a:t>
            </a:r>
          </a:p>
          <a:p>
            <a:r>
              <a:rPr lang="en-NZ" sz="2400" dirty="0" smtClean="0"/>
              <a:t>The Pope’s motivation for launching the crusades were complex:</a:t>
            </a:r>
          </a:p>
          <a:p>
            <a:pPr lvl="1"/>
            <a:r>
              <a:rPr lang="en-NZ" sz="2000" dirty="0" smtClean="0"/>
              <a:t>There was an obvious religious motivation.</a:t>
            </a:r>
          </a:p>
          <a:p>
            <a:pPr lvl="1"/>
            <a:r>
              <a:rPr lang="en-NZ" sz="2000" dirty="0" smtClean="0"/>
              <a:t>It also removed the warring knights from Western Europe and unleashed them on a foreign land (with the promise of land as a reward).</a:t>
            </a:r>
          </a:p>
          <a:p>
            <a:pPr lvl="1"/>
            <a:r>
              <a:rPr lang="en-NZ" sz="2000" dirty="0" smtClean="0"/>
              <a:t>It could unite the church in a time of great division.</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1556792"/>
            <a:ext cx="285846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04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Urban Growth and Life</a:t>
            </a:r>
            <a:endParaRPr lang="en-NZ" dirty="0"/>
          </a:p>
        </p:txBody>
      </p:sp>
      <p:sp>
        <p:nvSpPr>
          <p:cNvPr id="3" name="Content Placeholder 2"/>
          <p:cNvSpPr>
            <a:spLocks noGrp="1"/>
          </p:cNvSpPr>
          <p:nvPr>
            <p:ph sz="half" idx="1"/>
          </p:nvPr>
        </p:nvSpPr>
        <p:spPr>
          <a:xfrm>
            <a:off x="251520" y="1412776"/>
            <a:ext cx="4824536"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pPr marL="0" indent="0">
              <a:buNone/>
            </a:pPr>
            <a:r>
              <a:rPr lang="en-NZ" sz="2400" dirty="0" smtClean="0"/>
              <a:t>During the High Middle Ages cities and towns grew dramatically:</a:t>
            </a:r>
          </a:p>
          <a:p>
            <a:r>
              <a:rPr lang="en-NZ" sz="2400" dirty="0" smtClean="0"/>
              <a:t>Europe was more stable (the threat of invasion had gone and the Knights were away on crusades – not warring at home).</a:t>
            </a:r>
          </a:p>
          <a:p>
            <a:r>
              <a:rPr lang="en-NZ" sz="2400" dirty="0" smtClean="0"/>
              <a:t>The Crusades united many European Kingdoms and the movements of large numbers of crusaders encouraged trade.</a:t>
            </a:r>
          </a:p>
          <a:p>
            <a:r>
              <a:rPr lang="en-NZ" sz="2400" dirty="0" smtClean="0"/>
              <a:t>New inventions resulted in improved harvests (e.g. water mills and better </a:t>
            </a:r>
            <a:r>
              <a:rPr lang="en-NZ" sz="2400" dirty="0" err="1" smtClean="0"/>
              <a:t>plows</a:t>
            </a:r>
            <a:r>
              <a:rPr lang="en-NZ" sz="2400" dirty="0" smtClean="0"/>
              <a:t>)</a:t>
            </a:r>
          </a:p>
          <a:p>
            <a:r>
              <a:rPr lang="en-NZ" sz="2400" dirty="0" smtClean="0"/>
              <a:t>The population boomed from the years 1100-1300. Good times!</a:t>
            </a:r>
          </a:p>
        </p:txBody>
      </p:sp>
      <p:sp>
        <p:nvSpPr>
          <p:cNvPr id="5" name="Content Placeholder 4"/>
          <p:cNvSpPr>
            <a:spLocks noGrp="1"/>
          </p:cNvSpPr>
          <p:nvPr>
            <p:ph sz="half" idx="2"/>
          </p:nvPr>
        </p:nvSpPr>
        <p:spPr>
          <a:xfrm>
            <a:off x="5948362" y="1628800"/>
            <a:ext cx="2738437" cy="4497363"/>
          </a:xfrm>
        </p:spPr>
        <p:txBody>
          <a:bodyPr>
            <a:normAutofit fontScale="92500"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12776"/>
            <a:ext cx="3394348" cy="216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6573" y="3789040"/>
            <a:ext cx="3165967" cy="237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1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Late Middle Ages (1300-1500)</a:t>
            </a:r>
            <a:endParaRPr lang="en-NZ" dirty="0"/>
          </a:p>
        </p:txBody>
      </p:sp>
      <p:sp>
        <p:nvSpPr>
          <p:cNvPr id="3" name="Content Placeholder 2"/>
          <p:cNvSpPr>
            <a:spLocks noGrp="1"/>
          </p:cNvSpPr>
          <p:nvPr>
            <p:ph sz="half" idx="1"/>
          </p:nvPr>
        </p:nvSpPr>
        <p:spPr>
          <a:xfrm>
            <a:off x="460374" y="4315620"/>
            <a:ext cx="8144073" cy="2281732"/>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pPr marL="0" indent="0">
              <a:buNone/>
            </a:pPr>
            <a:r>
              <a:rPr lang="en-NZ" sz="2400" dirty="0" smtClean="0"/>
              <a:t>Key Events:</a:t>
            </a:r>
          </a:p>
          <a:p>
            <a:pPr marL="457200" indent="-457200">
              <a:buFont typeface="+mj-lt"/>
              <a:buAutoNum type="arabicPeriod"/>
            </a:pPr>
            <a:r>
              <a:rPr lang="en-NZ" sz="2400" dirty="0" smtClean="0"/>
              <a:t>Climate change and famine</a:t>
            </a:r>
          </a:p>
          <a:p>
            <a:pPr marL="457200" indent="-457200">
              <a:buFont typeface="+mj-lt"/>
              <a:buAutoNum type="arabicPeriod"/>
            </a:pPr>
            <a:r>
              <a:rPr lang="en-NZ" sz="2400" dirty="0" smtClean="0"/>
              <a:t>The Black Death</a:t>
            </a:r>
          </a:p>
          <a:p>
            <a:pPr marL="457200" indent="-457200">
              <a:buFont typeface="+mj-lt"/>
              <a:buAutoNum type="arabicPeriod"/>
            </a:pPr>
            <a:r>
              <a:rPr lang="en-NZ" sz="2400" dirty="0" smtClean="0"/>
              <a:t>The Hundred Year’s War between England and France</a:t>
            </a:r>
          </a:p>
          <a:p>
            <a:pPr marL="457200" indent="-457200">
              <a:buFont typeface="+mj-lt"/>
              <a:buAutoNum type="arabicPeriod"/>
            </a:pPr>
            <a:r>
              <a:rPr lang="en-NZ" sz="2400" dirty="0" smtClean="0"/>
              <a:t>The power of the church is challenged.</a:t>
            </a:r>
          </a:p>
          <a:p>
            <a:pPr marL="457200" indent="-457200">
              <a:buFont typeface="+mj-lt"/>
              <a:buAutoNum type="arabicPeriod"/>
            </a:pPr>
            <a:r>
              <a:rPr lang="en-NZ" sz="2400" dirty="0" smtClean="0"/>
              <a:t>The end of the Middle Ages.</a:t>
            </a:r>
            <a:endParaRPr lang="en-NZ" sz="2400" dirty="0"/>
          </a:p>
        </p:txBody>
      </p:sp>
      <p:sp>
        <p:nvSpPr>
          <p:cNvPr id="5" name="Content Placeholder 4"/>
          <p:cNvSpPr>
            <a:spLocks noGrp="1"/>
          </p:cNvSpPr>
          <p:nvPr>
            <p:ph sz="half" idx="2"/>
          </p:nvPr>
        </p:nvSpPr>
        <p:spPr>
          <a:xfrm>
            <a:off x="5948362" y="1628800"/>
            <a:ext cx="2738437" cy="4497363"/>
          </a:xfrm>
        </p:spPr>
        <p:txBody>
          <a:bodyPr>
            <a:normAutofit fontScale="92500"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170" name="Picture 2" descr="http://obsidianwings.blogs.com/.a/6a00d834515c2369e2014e880d5ccd970d-800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045" y="1124744"/>
            <a:ext cx="5895975"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5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Climate Change and Famine</a:t>
            </a:r>
            <a:endParaRPr lang="en-NZ" dirty="0"/>
          </a:p>
        </p:txBody>
      </p:sp>
      <p:sp>
        <p:nvSpPr>
          <p:cNvPr id="3" name="Content Placeholder 2"/>
          <p:cNvSpPr>
            <a:spLocks noGrp="1"/>
          </p:cNvSpPr>
          <p:nvPr>
            <p:ph sz="half" idx="1"/>
          </p:nvPr>
        </p:nvSpPr>
        <p:spPr>
          <a:xfrm>
            <a:off x="307975" y="1340768"/>
            <a:ext cx="4624065" cy="5328592"/>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During the 1300s and 1400s the temperature of Europe began to cool.</a:t>
            </a:r>
          </a:p>
          <a:p>
            <a:r>
              <a:rPr lang="en-NZ" sz="2400" dirty="0" smtClean="0"/>
              <a:t>This resulted in violent storms and unpredictable rainfall. </a:t>
            </a:r>
          </a:p>
          <a:p>
            <a:r>
              <a:rPr lang="en-NZ" sz="2400" dirty="0" smtClean="0"/>
              <a:t>Crop yields dropped dramatically.</a:t>
            </a:r>
          </a:p>
          <a:p>
            <a:r>
              <a:rPr lang="en-NZ" sz="2400" dirty="0" smtClean="0"/>
              <a:t>The worst years were 1315-1317.</a:t>
            </a:r>
          </a:p>
          <a:p>
            <a:r>
              <a:rPr lang="en-NZ" sz="2400" dirty="0" smtClean="0"/>
              <a:t>In most towns and regions 10 to 50 per cent of the population starved to death.</a:t>
            </a:r>
          </a:p>
          <a:p>
            <a:r>
              <a:rPr lang="en-NZ" sz="2400" dirty="0" smtClean="0"/>
              <a:t>The famine lead to a dramatic increase in violent crime and there were widespread reports of cannibalism.</a:t>
            </a:r>
          </a:p>
          <a:p>
            <a:r>
              <a:rPr lang="en-NZ" sz="2400" dirty="0" smtClean="0"/>
              <a:t>The powerlessness of Church and Kings to deal with the crisis began to raise questions….</a:t>
            </a:r>
          </a:p>
          <a:p>
            <a:endParaRPr lang="en-NZ" sz="2400" dirty="0" smtClean="0"/>
          </a:p>
        </p:txBody>
      </p:sp>
      <p:sp>
        <p:nvSpPr>
          <p:cNvPr id="5" name="Content Placeholder 4"/>
          <p:cNvSpPr>
            <a:spLocks noGrp="1"/>
          </p:cNvSpPr>
          <p:nvPr>
            <p:ph sz="half" idx="2"/>
          </p:nvPr>
        </p:nvSpPr>
        <p:spPr>
          <a:xfrm>
            <a:off x="5948362" y="1628800"/>
            <a:ext cx="2738437" cy="4497363"/>
          </a:xfrm>
        </p:spPr>
        <p:txBody>
          <a:bodyPr>
            <a:normAutofit fontScale="92500" lnSpcReduction="2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9218" name="Picture 2" descr="http://t1.gstatic.com/images?q=tbn:ANd9GcRRTc9Jr-MWXgn7PV1fDmTJZhRNlrNBPU-g56ZK5-dGWMvXCU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484784"/>
            <a:ext cx="3779962" cy="187220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6938" y="3493967"/>
            <a:ext cx="3801228" cy="313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6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Key Event: </a:t>
            </a:r>
            <a:r>
              <a:rPr lang="en-NZ" dirty="0" err="1" smtClean="0"/>
              <a:t>TheBlack</a:t>
            </a:r>
            <a:r>
              <a:rPr lang="en-NZ" dirty="0" smtClean="0"/>
              <a:t> Death (1348-1350)</a:t>
            </a:r>
            <a:endParaRPr lang="en-NZ" dirty="0"/>
          </a:p>
        </p:txBody>
      </p:sp>
      <p:sp>
        <p:nvSpPr>
          <p:cNvPr id="3" name="Content Placeholder 2"/>
          <p:cNvSpPr>
            <a:spLocks noGrp="1"/>
          </p:cNvSpPr>
          <p:nvPr>
            <p:ph sz="half" idx="1"/>
          </p:nvPr>
        </p:nvSpPr>
        <p:spPr>
          <a:xfrm>
            <a:off x="251520" y="1412776"/>
            <a:ext cx="5184576"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a:bodyPr>
          <a:lstStyle/>
          <a:p>
            <a:r>
              <a:rPr lang="en-NZ" sz="2400" dirty="0" smtClean="0"/>
              <a:t>As trade had expanded in the 1300s Europeans had more regular contact with Asia.</a:t>
            </a:r>
          </a:p>
          <a:p>
            <a:r>
              <a:rPr lang="en-NZ" sz="2400" dirty="0" smtClean="0"/>
              <a:t>The Silk Road was the main route between Europe and China.</a:t>
            </a:r>
          </a:p>
          <a:p>
            <a:r>
              <a:rPr lang="en-NZ" sz="2400" dirty="0" smtClean="0"/>
              <a:t>Tensions occurred along this route between Europeans and the Mongolian tribesman (Mongols).</a:t>
            </a:r>
          </a:p>
          <a:p>
            <a:r>
              <a:rPr lang="en-NZ" sz="2400" dirty="0" smtClean="0"/>
              <a:t>Italian merchants at the city of </a:t>
            </a:r>
            <a:r>
              <a:rPr lang="en-NZ" sz="2400" dirty="0" err="1" smtClean="0"/>
              <a:t>Kaffa</a:t>
            </a:r>
            <a:r>
              <a:rPr lang="en-NZ" sz="2400" dirty="0" smtClean="0"/>
              <a:t> were besieged by the Mongols in 1345.</a:t>
            </a:r>
          </a:p>
          <a:p>
            <a:r>
              <a:rPr lang="en-NZ" sz="2400" dirty="0" smtClean="0"/>
              <a:t>As the Mongol’s started dying because of a mysterious illness they adopted a new strategy – hurling the bodies of the dead over the Italian city walls.</a:t>
            </a:r>
          </a:p>
        </p:txBody>
      </p:sp>
      <p:sp>
        <p:nvSpPr>
          <p:cNvPr id="5" name="Content Placeholder 4"/>
          <p:cNvSpPr>
            <a:spLocks noGrp="1"/>
          </p:cNvSpPr>
          <p:nvPr>
            <p:ph sz="half" idx="2"/>
          </p:nvPr>
        </p:nvSpPr>
        <p:spPr>
          <a:xfrm>
            <a:off x="5948362" y="1628800"/>
            <a:ext cx="2738437" cy="4497363"/>
          </a:xfrm>
        </p:spPr>
        <p:txBody>
          <a:bodyPr>
            <a:normAutofit fontScale="925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246" name="Picture 6" descr="http://www.illustrationartgallery.com/acatalog/KeayTart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00808"/>
            <a:ext cx="2965995"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Early Middle Ages (550 – 1000)</a:t>
            </a:r>
            <a:endParaRPr lang="en-NZ" dirty="0"/>
          </a:p>
        </p:txBody>
      </p:sp>
      <p:sp>
        <p:nvSpPr>
          <p:cNvPr id="3" name="Content Placeholder 2"/>
          <p:cNvSpPr>
            <a:spLocks noGrp="1"/>
          </p:cNvSpPr>
          <p:nvPr>
            <p:ph sz="half" idx="1"/>
          </p:nvPr>
        </p:nvSpPr>
        <p:spPr>
          <a:xfrm>
            <a:off x="457200" y="1600200"/>
            <a:ext cx="5554960" cy="4525963"/>
          </a:xfrm>
          <a:gradFill>
            <a:gsLst>
              <a:gs pos="0">
                <a:srgbClr val="D6B19C"/>
              </a:gs>
              <a:gs pos="77000">
                <a:srgbClr val="D49E6C"/>
              </a:gs>
              <a:gs pos="88000">
                <a:srgbClr val="A65528">
                  <a:alpha val="90000"/>
                </a:srgbClr>
              </a:gs>
              <a:gs pos="100000">
                <a:srgbClr val="663012"/>
              </a:gs>
            </a:gsLst>
            <a:lin ang="5400000" scaled="0"/>
          </a:gradFill>
        </p:spPr>
        <p:txBody>
          <a:bodyPr>
            <a:normAutofit lnSpcReduction="10000"/>
          </a:bodyPr>
          <a:lstStyle/>
          <a:p>
            <a:pPr marL="0" indent="0">
              <a:buNone/>
            </a:pPr>
            <a:r>
              <a:rPr lang="en-NZ" dirty="0" smtClean="0"/>
              <a:t>Key Events:</a:t>
            </a:r>
          </a:p>
          <a:p>
            <a:r>
              <a:rPr lang="en-NZ" dirty="0" smtClean="0"/>
              <a:t>End of the Roman Empire</a:t>
            </a:r>
          </a:p>
          <a:p>
            <a:r>
              <a:rPr lang="en-NZ" dirty="0"/>
              <a:t>The Rise of </a:t>
            </a:r>
            <a:r>
              <a:rPr lang="en-NZ" dirty="0" smtClean="0"/>
              <a:t>Islam</a:t>
            </a:r>
          </a:p>
          <a:p>
            <a:r>
              <a:rPr lang="en-NZ" dirty="0" smtClean="0"/>
              <a:t>The rule of Barbarian Kings.</a:t>
            </a:r>
          </a:p>
          <a:p>
            <a:r>
              <a:rPr lang="en-NZ" dirty="0" smtClean="0"/>
              <a:t>Charlemagne creates the Carolingian Empire.</a:t>
            </a:r>
          </a:p>
          <a:p>
            <a:r>
              <a:rPr lang="en-NZ" dirty="0" smtClean="0"/>
              <a:t>Europe terrified by waves of invaders.</a:t>
            </a:r>
          </a:p>
          <a:p>
            <a:r>
              <a:rPr lang="en-NZ" dirty="0" smtClean="0"/>
              <a:t>The emergence of Knights and Feudalism.</a:t>
            </a:r>
          </a:p>
        </p:txBody>
      </p:sp>
      <p:sp>
        <p:nvSpPr>
          <p:cNvPr id="5" name="Content Placeholder 4"/>
          <p:cNvSpPr>
            <a:spLocks noGrp="1"/>
          </p:cNvSpPr>
          <p:nvPr>
            <p:ph sz="half" idx="2"/>
          </p:nvPr>
        </p:nvSpPr>
        <p:spPr>
          <a:xfrm>
            <a:off x="6156176" y="1628800"/>
            <a:ext cx="2530624" cy="4497363"/>
          </a:xfrm>
        </p:spPr>
        <p:txBody>
          <a:bodyPr>
            <a:normAutofit lnSpcReduction="10000"/>
          </a:bodyPr>
          <a:lstStyle/>
          <a:p>
            <a:endParaRPr lang="en-NZ" dirty="0"/>
          </a:p>
        </p:txBody>
      </p:sp>
    </p:spTree>
    <p:extLst>
      <p:ext uri="{BB962C8B-B14F-4D97-AF65-F5344CB8AC3E}">
        <p14:creationId xmlns:p14="http://schemas.microsoft.com/office/powerpoint/2010/main" val="243972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Black Death (1348-1350)</a:t>
            </a:r>
            <a:endParaRPr lang="en-NZ" dirty="0"/>
          </a:p>
        </p:txBody>
      </p:sp>
      <p:sp>
        <p:nvSpPr>
          <p:cNvPr id="3" name="Content Placeholder 2"/>
          <p:cNvSpPr>
            <a:spLocks noGrp="1"/>
          </p:cNvSpPr>
          <p:nvPr>
            <p:ph sz="half" idx="1"/>
          </p:nvPr>
        </p:nvSpPr>
        <p:spPr>
          <a:xfrm>
            <a:off x="251520" y="1412776"/>
            <a:ext cx="5184576" cy="5184576"/>
          </a:xfrm>
          <a:gradFill>
            <a:gsLst>
              <a:gs pos="0">
                <a:srgbClr val="D6B19C"/>
              </a:gs>
              <a:gs pos="77000">
                <a:srgbClr val="D49E6C"/>
              </a:gs>
              <a:gs pos="88000">
                <a:srgbClr val="A65528">
                  <a:alpha val="90000"/>
                </a:srgbClr>
              </a:gs>
              <a:gs pos="100000">
                <a:srgbClr val="663012"/>
              </a:gs>
            </a:gsLst>
            <a:lin ang="5400000" scaled="0"/>
          </a:gradFill>
        </p:spPr>
        <p:txBody>
          <a:bodyPr>
            <a:normAutofit lnSpcReduction="10000"/>
          </a:bodyPr>
          <a:lstStyle/>
          <a:p>
            <a:r>
              <a:rPr lang="en-NZ" sz="2400" dirty="0" smtClean="0"/>
              <a:t>The disease killing the Mongols was the Bubonic Plague.</a:t>
            </a:r>
          </a:p>
          <a:p>
            <a:r>
              <a:rPr lang="en-NZ" sz="2400" dirty="0" smtClean="0"/>
              <a:t>During medieval times there was no cure for this disease – and it was spread easily.</a:t>
            </a:r>
          </a:p>
          <a:p>
            <a:r>
              <a:rPr lang="en-NZ" sz="2400" dirty="0" smtClean="0"/>
              <a:t>The Italian merchants returned to their port city and the disease spread rapidly throughout Europe.</a:t>
            </a:r>
          </a:p>
          <a:p>
            <a:r>
              <a:rPr lang="en-NZ" sz="2400" dirty="0" smtClean="0"/>
              <a:t>Symptoms included large blisters called Buboes, high fevers and delirium.</a:t>
            </a:r>
          </a:p>
          <a:p>
            <a:r>
              <a:rPr lang="en-NZ" sz="2400" dirty="0" smtClean="0"/>
              <a:t>‘Cures’ such as donating gold to the church, self-flagellation and using leeches to drain blood had no effect.</a:t>
            </a:r>
          </a:p>
        </p:txBody>
      </p:sp>
      <p:sp>
        <p:nvSpPr>
          <p:cNvPr id="5" name="Content Placeholder 4"/>
          <p:cNvSpPr>
            <a:spLocks noGrp="1"/>
          </p:cNvSpPr>
          <p:nvPr>
            <p:ph sz="half" idx="2"/>
          </p:nvPr>
        </p:nvSpPr>
        <p:spPr>
          <a:xfrm>
            <a:off x="5948362" y="1628800"/>
            <a:ext cx="2738437" cy="4497363"/>
          </a:xfrm>
        </p:spPr>
        <p:txBody>
          <a:bodyPr>
            <a:normAutofit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581128"/>
            <a:ext cx="3024336" cy="200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descr="http://3.bp.blogspot.com/-PaAXsRFwrWc/TmoaXodEU4I/AAAAAAAAA5k/MrwZHLUA9ns/s1600/Black_death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624" y="1628800"/>
            <a:ext cx="3624337" cy="244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6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5" name="Content Placeholder 4"/>
          <p:cNvSpPr>
            <a:spLocks noGrp="1"/>
          </p:cNvSpPr>
          <p:nvPr>
            <p:ph sz="half" idx="2"/>
          </p:nvPr>
        </p:nvSpPr>
        <p:spPr>
          <a:xfrm>
            <a:off x="5948362" y="1628800"/>
            <a:ext cx="2738437" cy="4497363"/>
          </a:xfrm>
        </p:spPr>
        <p:txBody>
          <a:bodyPr>
            <a:normAutofit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7" name="Content Placeholder 6"/>
          <p:cNvSpPr>
            <a:spLocks noGrp="1"/>
          </p:cNvSpPr>
          <p:nvPr>
            <p:ph sz="half" idx="1"/>
          </p:nvPr>
        </p:nvSpPr>
        <p:spPr/>
        <p:txBody>
          <a:bodyPr/>
          <a:lstStyle/>
          <a:p>
            <a:endParaRPr lang="en-NZ"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8246"/>
            <a:ext cx="6120680" cy="6425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p:txBody>
          <a:bodyPr/>
          <a:lstStyle/>
          <a:p>
            <a:endParaRPr lang="en-NZ"/>
          </a:p>
        </p:txBody>
      </p:sp>
    </p:spTree>
    <p:extLst>
      <p:ext uri="{BB962C8B-B14F-4D97-AF65-F5344CB8AC3E}">
        <p14:creationId xmlns:p14="http://schemas.microsoft.com/office/powerpoint/2010/main" val="148418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Black death - impacts</a:t>
            </a:r>
            <a:endParaRPr lang="en-NZ" dirty="0"/>
          </a:p>
        </p:txBody>
      </p:sp>
      <p:sp>
        <p:nvSpPr>
          <p:cNvPr id="3" name="Content Placeholder 2"/>
          <p:cNvSpPr>
            <a:spLocks noGrp="1"/>
          </p:cNvSpPr>
          <p:nvPr>
            <p:ph sz="half" idx="1"/>
          </p:nvPr>
        </p:nvSpPr>
        <p:spPr>
          <a:xfrm>
            <a:off x="294326" y="4394100"/>
            <a:ext cx="8310121" cy="2203251"/>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1/3 of Europeans are killed.</a:t>
            </a:r>
          </a:p>
          <a:p>
            <a:r>
              <a:rPr lang="en-NZ" sz="2400" dirty="0" smtClean="0"/>
              <a:t>Jews are blamed – leading to </a:t>
            </a:r>
            <a:r>
              <a:rPr lang="en-NZ" sz="2400" dirty="0" err="1" smtClean="0"/>
              <a:t>anti-semitic</a:t>
            </a:r>
            <a:r>
              <a:rPr lang="en-NZ" sz="2400" dirty="0" smtClean="0"/>
              <a:t> attacks.</a:t>
            </a:r>
          </a:p>
          <a:p>
            <a:r>
              <a:rPr lang="en-NZ" sz="2400" dirty="0" smtClean="0"/>
              <a:t>The authority of the church was questioned.</a:t>
            </a:r>
          </a:p>
          <a:p>
            <a:r>
              <a:rPr lang="en-NZ" sz="2400" dirty="0" smtClean="0"/>
              <a:t>So many workers were killed that the remaining workers could argue for better conditions.</a:t>
            </a:r>
          </a:p>
        </p:txBody>
      </p:sp>
      <p:sp>
        <p:nvSpPr>
          <p:cNvPr id="5" name="Content Placeholder 4"/>
          <p:cNvSpPr>
            <a:spLocks noGrp="1"/>
          </p:cNvSpPr>
          <p:nvPr>
            <p:ph sz="half" idx="2"/>
          </p:nvPr>
        </p:nvSpPr>
        <p:spPr>
          <a:xfrm>
            <a:off x="5948362" y="1628800"/>
            <a:ext cx="2738437" cy="4497363"/>
          </a:xfrm>
        </p:spPr>
        <p:txBody>
          <a:bodyPr>
            <a:normAutofit/>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340768"/>
            <a:ext cx="51054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737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39000"/>
                    </a14:imgEffect>
                  </a14:imgLayer>
                </a14:imgProps>
              </a:ex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xfrm>
            <a:off x="155575" y="274638"/>
            <a:ext cx="8531225" cy="1066130"/>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world after the Middle Ages</a:t>
            </a:r>
            <a:endParaRPr lang="en-NZ" dirty="0"/>
          </a:p>
        </p:txBody>
      </p:sp>
      <p:sp>
        <p:nvSpPr>
          <p:cNvPr id="3" name="Content Placeholder 2"/>
          <p:cNvSpPr>
            <a:spLocks noGrp="1"/>
          </p:cNvSpPr>
          <p:nvPr>
            <p:ph sz="half" idx="1"/>
          </p:nvPr>
        </p:nvSpPr>
        <p:spPr>
          <a:xfrm>
            <a:off x="251520" y="1412776"/>
            <a:ext cx="5400600" cy="518457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10000"/>
          </a:bodyPr>
          <a:lstStyle/>
          <a:p>
            <a:r>
              <a:rPr lang="en-NZ" sz="2400" dirty="0" smtClean="0"/>
              <a:t>The Late Middle Ages (1300-1500) had been a time of climate change, war, famine and poverty.</a:t>
            </a:r>
          </a:p>
          <a:p>
            <a:r>
              <a:rPr lang="en-NZ" sz="2400" dirty="0" smtClean="0"/>
              <a:t>Despite these events there were several reasons the period from 1500 was the beginning of Modern Europe.</a:t>
            </a:r>
          </a:p>
          <a:p>
            <a:pPr lvl="1"/>
            <a:r>
              <a:rPr lang="en-NZ" sz="2000" dirty="0" smtClean="0"/>
              <a:t>Cities in Italy were rediscovering the influence of Greek and Roman culture. This would lead to a Renaissance of ideas from these periods.</a:t>
            </a:r>
          </a:p>
          <a:p>
            <a:pPr lvl="1"/>
            <a:r>
              <a:rPr lang="en-NZ" sz="2000" dirty="0" smtClean="0"/>
              <a:t>European nations began to explore the world (most importantly Columbus discovered America in 1492).</a:t>
            </a:r>
          </a:p>
          <a:p>
            <a:pPr lvl="1"/>
            <a:r>
              <a:rPr lang="en-NZ" sz="2000" dirty="0" smtClean="0"/>
              <a:t>Nations such as France, England, Spain, Switzerland and Russia were more united and determined to protect their independence.</a:t>
            </a:r>
          </a:p>
          <a:p>
            <a:endParaRPr lang="en-NZ" sz="2400" dirty="0" smtClean="0"/>
          </a:p>
        </p:txBody>
      </p:sp>
      <p:sp>
        <p:nvSpPr>
          <p:cNvPr id="5" name="Content Placeholder 4"/>
          <p:cNvSpPr>
            <a:spLocks noGrp="1"/>
          </p:cNvSpPr>
          <p:nvPr>
            <p:ph sz="half" idx="2"/>
          </p:nvPr>
        </p:nvSpPr>
        <p:spPr>
          <a:xfrm>
            <a:off x="5948362" y="1628800"/>
            <a:ext cx="2738437" cy="4497363"/>
          </a:xfrm>
        </p:spPr>
        <p:txBody>
          <a:bodyPr>
            <a:normAutofit fontScale="92500" lnSpcReduction="10000"/>
          </a:bodyPr>
          <a:lstStyle/>
          <a:p>
            <a:pPr marL="0" indent="0">
              <a:buNone/>
            </a:pPr>
            <a:endParaRPr lang="en-NZ" dirty="0"/>
          </a:p>
        </p:txBody>
      </p:sp>
      <p:sp>
        <p:nvSpPr>
          <p:cNvPr id="6" name="AutoShape 2" descr="http://www.infobarrel.com/media/image/1201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1700808"/>
            <a:ext cx="2624467" cy="38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98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beginning of the Middle</a:t>
            </a:r>
            <a:endParaRPr lang="en-NZ" dirty="0"/>
          </a:p>
        </p:txBody>
      </p:sp>
      <p:sp>
        <p:nvSpPr>
          <p:cNvPr id="3" name="Content Placeholder 2"/>
          <p:cNvSpPr>
            <a:spLocks noGrp="1"/>
          </p:cNvSpPr>
          <p:nvPr>
            <p:ph sz="half" idx="1"/>
          </p:nvPr>
        </p:nvSpPr>
        <p:spPr>
          <a:xfrm>
            <a:off x="457200" y="1600200"/>
            <a:ext cx="4186808" cy="4525963"/>
          </a:xfrm>
          <a:gradFill>
            <a:gsLst>
              <a:gs pos="0">
                <a:srgbClr val="D6B19C"/>
              </a:gs>
              <a:gs pos="77000">
                <a:srgbClr val="D49E6C"/>
              </a:gs>
              <a:gs pos="88000">
                <a:srgbClr val="A65528">
                  <a:alpha val="90000"/>
                </a:srgbClr>
              </a:gs>
              <a:gs pos="100000">
                <a:srgbClr val="663012"/>
              </a:gs>
            </a:gsLst>
            <a:lin ang="5400000" scaled="0"/>
          </a:gradFill>
        </p:spPr>
        <p:txBody>
          <a:bodyPr>
            <a:normAutofit lnSpcReduction="10000"/>
          </a:bodyPr>
          <a:lstStyle/>
          <a:p>
            <a:r>
              <a:rPr lang="en-NZ" sz="2400" dirty="0" smtClean="0"/>
              <a:t>The Middle Ages begins with the Fall of the Roman Empire in 476.</a:t>
            </a:r>
          </a:p>
          <a:p>
            <a:r>
              <a:rPr lang="en-NZ" sz="2400" dirty="0" smtClean="0"/>
              <a:t>The Romans had ruled provinces in Europe, the Middle East and North Africa for nearly a thousand years.</a:t>
            </a:r>
          </a:p>
          <a:p>
            <a:r>
              <a:rPr lang="en-NZ" sz="2400" dirty="0" smtClean="0"/>
              <a:t>Challenges to Roman security increased during the first century  (0-100 AD) as tribes from Germania (Germany) began to confront the Romans.</a:t>
            </a:r>
            <a:endParaRPr lang="en-NZ" sz="2400" dirty="0"/>
          </a:p>
        </p:txBody>
      </p:sp>
      <p:sp>
        <p:nvSpPr>
          <p:cNvPr id="5" name="Content Placeholder 4"/>
          <p:cNvSpPr>
            <a:spLocks noGrp="1"/>
          </p:cNvSpPr>
          <p:nvPr>
            <p:ph sz="half" idx="2"/>
          </p:nvPr>
        </p:nvSpPr>
        <p:spPr>
          <a:xfrm>
            <a:off x="5004048" y="1628800"/>
            <a:ext cx="3682752" cy="4497363"/>
          </a:xfrm>
        </p:spPr>
        <p:txBody>
          <a:bodyPr>
            <a:normAutofit lnSpcReduction="10000"/>
          </a:bodyPr>
          <a:lstStyle/>
          <a:p>
            <a:endParaRPr lang="en-NZ"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628800"/>
            <a:ext cx="3730517" cy="255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4234377"/>
            <a:ext cx="1878707" cy="232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1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 calcmode="lin" valueType="num">
                                      <p:cBhvr additive="base">
                                        <p:cTn id="27" dur="500" fill="hold"/>
                                        <p:tgtEl>
                                          <p:spTgt spid="2051"/>
                                        </p:tgtEl>
                                        <p:attrNameLst>
                                          <p:attrName>ppt_x</p:attrName>
                                        </p:attrNameLst>
                                      </p:cBhvr>
                                      <p:tavLst>
                                        <p:tav tm="0">
                                          <p:val>
                                            <p:strVal val="#ppt_x"/>
                                          </p:val>
                                        </p:tav>
                                        <p:tav tm="100000">
                                          <p:val>
                                            <p:strVal val="#ppt_x"/>
                                          </p:val>
                                        </p:tav>
                                      </p:tavLst>
                                    </p:anim>
                                    <p:anim calcmode="lin" valueType="num">
                                      <p:cBhvr additive="base">
                                        <p:cTn id="2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Division of Rome</a:t>
            </a:r>
            <a:endParaRPr lang="en-NZ" dirty="0"/>
          </a:p>
        </p:txBody>
      </p:sp>
      <p:sp>
        <p:nvSpPr>
          <p:cNvPr id="3" name="Content Placeholder 2"/>
          <p:cNvSpPr>
            <a:spLocks noGrp="1"/>
          </p:cNvSpPr>
          <p:nvPr>
            <p:ph sz="half" idx="1"/>
          </p:nvPr>
        </p:nvSpPr>
        <p:spPr>
          <a:xfrm>
            <a:off x="251520" y="1600200"/>
            <a:ext cx="4464496" cy="4781128"/>
          </a:xfrm>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sz="2400" dirty="0" smtClean="0"/>
              <a:t>One of the consequences of the weakening of Rome was the division of the Roman Empire.</a:t>
            </a:r>
          </a:p>
          <a:p>
            <a:r>
              <a:rPr lang="en-NZ" sz="2400" dirty="0" smtClean="0"/>
              <a:t>This was intended to make governing easier. </a:t>
            </a:r>
          </a:p>
          <a:p>
            <a:r>
              <a:rPr lang="en-NZ" sz="2400" dirty="0" smtClean="0"/>
              <a:t>In 376 AD the Empire was divided into two:</a:t>
            </a:r>
          </a:p>
          <a:p>
            <a:r>
              <a:rPr lang="en-NZ" sz="2400" dirty="0" smtClean="0"/>
              <a:t>The Western Roman Empire (capital city of Rome)</a:t>
            </a:r>
          </a:p>
          <a:p>
            <a:r>
              <a:rPr lang="en-NZ" sz="2400" dirty="0" smtClean="0"/>
              <a:t>The Eastern Roman Empire (capital city of Constantinople)</a:t>
            </a:r>
          </a:p>
          <a:p>
            <a:endParaRPr lang="en-NZ" sz="2400" dirty="0"/>
          </a:p>
        </p:txBody>
      </p:sp>
      <p:sp>
        <p:nvSpPr>
          <p:cNvPr id="5" name="Content Placeholder 4"/>
          <p:cNvSpPr>
            <a:spLocks noGrp="1"/>
          </p:cNvSpPr>
          <p:nvPr>
            <p:ph sz="half" idx="2"/>
          </p:nvPr>
        </p:nvSpPr>
        <p:spPr>
          <a:xfrm>
            <a:off x="5004048" y="1628800"/>
            <a:ext cx="3682752" cy="4497363"/>
          </a:xfrm>
        </p:spPr>
        <p:txBody>
          <a:bodyPr>
            <a:normAutofit/>
          </a:bodyPr>
          <a:lstStyle/>
          <a:p>
            <a:endParaRPr lang="en-NZ" dirty="0"/>
          </a:p>
        </p:txBody>
      </p:sp>
      <p:pic>
        <p:nvPicPr>
          <p:cNvPr id="9218" name="Picture 2" descr="File:Western Roman Empi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561162"/>
            <a:ext cx="3626449" cy="2615165"/>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293096"/>
            <a:ext cx="4185303" cy="193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932040" y="5085184"/>
            <a:ext cx="1813224"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t>Eastern Roman Empire was also known as the Byzantine Empire</a:t>
            </a:r>
            <a:endParaRPr lang="en-NZ" dirty="0"/>
          </a:p>
        </p:txBody>
      </p:sp>
    </p:spTree>
    <p:extLst>
      <p:ext uri="{BB962C8B-B14F-4D97-AF65-F5344CB8AC3E}">
        <p14:creationId xmlns:p14="http://schemas.microsoft.com/office/powerpoint/2010/main" val="65217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a:bodyPr>
          <a:lstStyle/>
          <a:p>
            <a:r>
              <a:rPr lang="en-NZ" dirty="0" smtClean="0"/>
              <a:t>The Barbarians takeover</a:t>
            </a:r>
            <a:endParaRPr lang="en-NZ" dirty="0"/>
          </a:p>
        </p:txBody>
      </p:sp>
      <p:sp>
        <p:nvSpPr>
          <p:cNvPr id="3" name="Content Placeholder 2"/>
          <p:cNvSpPr>
            <a:spLocks noGrp="1"/>
          </p:cNvSpPr>
          <p:nvPr>
            <p:ph sz="half" idx="1"/>
          </p:nvPr>
        </p:nvSpPr>
        <p:spPr>
          <a:xfrm>
            <a:off x="457200" y="1600200"/>
            <a:ext cx="4690864" cy="4853136"/>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a:bodyPr>
          <a:lstStyle/>
          <a:p>
            <a:r>
              <a:rPr lang="en-NZ" sz="2400" dirty="0" smtClean="0"/>
              <a:t>By the end of the 400s Rome had been weakened by political instability.</a:t>
            </a:r>
          </a:p>
          <a:p>
            <a:r>
              <a:rPr lang="en-NZ" sz="2400" dirty="0" smtClean="0"/>
              <a:t>Roman legions were stretched thin across an empire that was becoming too large to defend easily.</a:t>
            </a:r>
          </a:p>
          <a:p>
            <a:r>
              <a:rPr lang="en-NZ" sz="2400" dirty="0" smtClean="0"/>
              <a:t>German tribes such as the Goths, Visigoths, Vandals, Angles and Saxons took advantage of this weakness.</a:t>
            </a:r>
          </a:p>
          <a:p>
            <a:r>
              <a:rPr lang="en-NZ" sz="2400" dirty="0" smtClean="0"/>
              <a:t>In 476 the Visigoth King </a:t>
            </a:r>
            <a:r>
              <a:rPr lang="en-NZ" sz="2400" dirty="0" err="1" smtClean="0"/>
              <a:t>Odovocar</a:t>
            </a:r>
            <a:r>
              <a:rPr lang="en-NZ" sz="2400" dirty="0" smtClean="0"/>
              <a:t> removed the last </a:t>
            </a:r>
            <a:r>
              <a:rPr lang="en-NZ" sz="2400" u="sng" dirty="0" smtClean="0"/>
              <a:t>Western</a:t>
            </a:r>
            <a:r>
              <a:rPr lang="en-NZ" sz="2400" dirty="0" smtClean="0"/>
              <a:t> Roman Ruler from power.</a:t>
            </a:r>
          </a:p>
          <a:p>
            <a:endParaRPr lang="en-NZ" sz="2400" dirty="0"/>
          </a:p>
        </p:txBody>
      </p:sp>
      <p:sp>
        <p:nvSpPr>
          <p:cNvPr id="5" name="Content Placeholder 4"/>
          <p:cNvSpPr>
            <a:spLocks noGrp="1"/>
          </p:cNvSpPr>
          <p:nvPr>
            <p:ph sz="half" idx="2"/>
          </p:nvPr>
        </p:nvSpPr>
        <p:spPr>
          <a:xfrm>
            <a:off x="5004048" y="1628800"/>
            <a:ext cx="3682752" cy="4497363"/>
          </a:xfrm>
        </p:spPr>
        <p:txBody>
          <a:bodyPr>
            <a:normAutofit fontScale="92500"/>
          </a:bodyPr>
          <a:lstStyle/>
          <a:p>
            <a:endParaRPr lang="en-NZ"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617115"/>
            <a:ext cx="2959548" cy="465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23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Rome’s greatest legacy - Christianity</a:t>
            </a:r>
            <a:endParaRPr lang="en-NZ" dirty="0"/>
          </a:p>
        </p:txBody>
      </p:sp>
      <p:sp>
        <p:nvSpPr>
          <p:cNvPr id="3" name="Content Placeholder 2"/>
          <p:cNvSpPr>
            <a:spLocks noGrp="1"/>
          </p:cNvSpPr>
          <p:nvPr>
            <p:ph sz="half" idx="1"/>
          </p:nvPr>
        </p:nvSpPr>
        <p:spPr>
          <a:xfrm>
            <a:off x="251520" y="1600200"/>
            <a:ext cx="4464496" cy="4781128"/>
          </a:xfrm>
          <a:gradFill>
            <a:gsLst>
              <a:gs pos="0">
                <a:srgbClr val="D6B19C"/>
              </a:gs>
              <a:gs pos="77000">
                <a:srgbClr val="D49E6C"/>
              </a:gs>
              <a:gs pos="88000">
                <a:srgbClr val="A65528">
                  <a:alpha val="90000"/>
                </a:srgbClr>
              </a:gs>
              <a:gs pos="100000">
                <a:srgbClr val="663012"/>
              </a:gs>
            </a:gsLst>
            <a:lin ang="5400000" scaled="0"/>
          </a:gradFill>
        </p:spPr>
        <p:txBody>
          <a:bodyPr>
            <a:normAutofit fontScale="85000" lnSpcReduction="10000"/>
          </a:bodyPr>
          <a:lstStyle/>
          <a:p>
            <a:r>
              <a:rPr lang="en-NZ" sz="2400" dirty="0" smtClean="0"/>
              <a:t>The Barbarians desired the farmlands, roads and wealth of the Western Roman Empire.</a:t>
            </a:r>
          </a:p>
          <a:p>
            <a:r>
              <a:rPr lang="en-NZ" sz="2400" dirty="0" smtClean="0"/>
              <a:t>The unintended consequence of conquest was that the tribes spread the Christian faith throughout all the peoples of Europe.</a:t>
            </a:r>
          </a:p>
          <a:p>
            <a:r>
              <a:rPr lang="en-NZ" sz="2400" dirty="0" smtClean="0"/>
              <a:t>Rome’s official religion since 395 had been Christianity.</a:t>
            </a:r>
          </a:p>
          <a:p>
            <a:r>
              <a:rPr lang="en-NZ" sz="2400" dirty="0" smtClean="0"/>
              <a:t>This ended nearly three centuries of persecution of Christians (including being burned alive, crucified and thrown into the gladiatorial arenas).</a:t>
            </a:r>
          </a:p>
          <a:p>
            <a:r>
              <a:rPr lang="en-NZ" sz="2400" dirty="0" smtClean="0"/>
              <a:t>Their was only one recognised church (the Roman Catholic). The Pope is the head of the church.</a:t>
            </a:r>
          </a:p>
          <a:p>
            <a:endParaRPr lang="en-NZ" sz="2400" dirty="0"/>
          </a:p>
        </p:txBody>
      </p:sp>
      <p:sp>
        <p:nvSpPr>
          <p:cNvPr id="5" name="Content Placeholder 4"/>
          <p:cNvSpPr>
            <a:spLocks noGrp="1"/>
          </p:cNvSpPr>
          <p:nvPr>
            <p:ph sz="half" idx="2"/>
          </p:nvPr>
        </p:nvSpPr>
        <p:spPr>
          <a:xfrm>
            <a:off x="5004048" y="1628800"/>
            <a:ext cx="3682752" cy="4497363"/>
          </a:xfrm>
        </p:spPr>
        <p:txBody>
          <a:bodyPr>
            <a:normAutofit fontScale="85000" lnSpcReduction="10000"/>
          </a:bodyPr>
          <a:lstStyle/>
          <a:p>
            <a:endParaRPr lang="en-NZ"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628800"/>
            <a:ext cx="3611661"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9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810" y="35172"/>
            <a:ext cx="9345686" cy="6857999"/>
          </a:xfrm>
          <a:prstGeom prst="rect">
            <a:avLst/>
          </a:prstGeom>
        </p:spPr>
      </p:pic>
      <p:sp>
        <p:nvSpPr>
          <p:cNvPr id="2" name="Title 1"/>
          <p:cNvSpPr>
            <a:spLocks noGrp="1"/>
          </p:cNvSpPr>
          <p:nvPr>
            <p:ph type="title"/>
          </p:nvPr>
        </p:nvSpPr>
        <p:spPr>
          <a:gradFill>
            <a:gsLst>
              <a:gs pos="0">
                <a:srgbClr val="D6B19C"/>
              </a:gs>
              <a:gs pos="77000">
                <a:srgbClr val="D49E6C"/>
              </a:gs>
              <a:gs pos="88000">
                <a:srgbClr val="A65528">
                  <a:alpha val="90000"/>
                </a:srgbClr>
              </a:gs>
              <a:gs pos="100000">
                <a:srgbClr val="663012"/>
              </a:gs>
            </a:gsLst>
            <a:lin ang="5400000" scaled="0"/>
          </a:gradFill>
        </p:spPr>
        <p:txBody>
          <a:bodyPr>
            <a:normAutofit fontScale="90000"/>
          </a:bodyPr>
          <a:lstStyle/>
          <a:p>
            <a:r>
              <a:rPr lang="en-NZ" dirty="0" smtClean="0"/>
              <a:t>Rome’s greatest legacy - Christianity</a:t>
            </a:r>
            <a:endParaRPr lang="en-NZ" dirty="0"/>
          </a:p>
        </p:txBody>
      </p:sp>
      <p:sp>
        <p:nvSpPr>
          <p:cNvPr id="3" name="Content Placeholder 2"/>
          <p:cNvSpPr>
            <a:spLocks noGrp="1"/>
          </p:cNvSpPr>
          <p:nvPr>
            <p:ph sz="half" idx="1"/>
          </p:nvPr>
        </p:nvSpPr>
        <p:spPr>
          <a:xfrm>
            <a:off x="251520" y="1600200"/>
            <a:ext cx="4464496" cy="4781128"/>
          </a:xfrm>
          <a:gradFill>
            <a:gsLst>
              <a:gs pos="0">
                <a:srgbClr val="D6B19C"/>
              </a:gs>
              <a:gs pos="77000">
                <a:srgbClr val="D49E6C"/>
              </a:gs>
              <a:gs pos="88000">
                <a:srgbClr val="A65528">
                  <a:alpha val="90000"/>
                </a:srgbClr>
              </a:gs>
              <a:gs pos="100000">
                <a:srgbClr val="663012"/>
              </a:gs>
            </a:gsLst>
            <a:lin ang="5400000" scaled="0"/>
          </a:gradFill>
        </p:spPr>
        <p:txBody>
          <a:bodyPr>
            <a:normAutofit fontScale="92500" lnSpcReduction="20000"/>
          </a:bodyPr>
          <a:lstStyle/>
          <a:p>
            <a:r>
              <a:rPr lang="en-NZ" sz="2400" dirty="0" smtClean="0"/>
              <a:t>Christianity became the official religion of Rome following the conversion of Emperor Constantine in 312.</a:t>
            </a:r>
          </a:p>
          <a:p>
            <a:r>
              <a:rPr lang="en-NZ" sz="2400" dirty="0" smtClean="0"/>
              <a:t>Constantine converted after he claimed to experience a vision of a flaming cross in the sky before a battle.</a:t>
            </a:r>
          </a:p>
          <a:p>
            <a:r>
              <a:rPr lang="en-NZ" sz="2400" dirty="0" smtClean="0"/>
              <a:t>He promised to convert to Christianity and succeeded in the battle.</a:t>
            </a:r>
          </a:p>
          <a:p>
            <a:r>
              <a:rPr lang="en-NZ" sz="2400" dirty="0" smtClean="0"/>
              <a:t>Some historians argue that the real reason was it secured the loyalty of Christians in his army (who were becoming a significant and influential group).</a:t>
            </a:r>
            <a:endParaRPr lang="en-NZ" sz="2400" dirty="0"/>
          </a:p>
        </p:txBody>
      </p:sp>
      <p:sp>
        <p:nvSpPr>
          <p:cNvPr id="5" name="Content Placeholder 4"/>
          <p:cNvSpPr>
            <a:spLocks noGrp="1"/>
          </p:cNvSpPr>
          <p:nvPr>
            <p:ph sz="half" idx="2"/>
          </p:nvPr>
        </p:nvSpPr>
        <p:spPr>
          <a:xfrm>
            <a:off x="5004048" y="1628800"/>
            <a:ext cx="3682752" cy="4497363"/>
          </a:xfrm>
        </p:spPr>
        <p:txBody>
          <a:bodyPr>
            <a:normAutofit fontScale="92500" lnSpcReduction="20000"/>
          </a:bodyPr>
          <a:lstStyle/>
          <a:p>
            <a:endParaRPr lang="en-NZ" dirty="0"/>
          </a:p>
        </p:txBody>
      </p:sp>
      <p:pic>
        <p:nvPicPr>
          <p:cNvPr id="4098" name="Picture 2" descr="http://i.pbase.com/g4/65/644465/2/65333810.b9ig9M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700808"/>
            <a:ext cx="3679502" cy="27596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ortfolio.du.edu/portfolio/getportfoliofile?uid=1517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3715396"/>
            <a:ext cx="1804881" cy="252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3130</Words>
  <Application>Microsoft Office PowerPoint</Application>
  <PresentationFormat>On-screen Show (4:3)</PresentationFormat>
  <Paragraphs>232</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The Middle Ages: Introduction</vt:lpstr>
      <vt:lpstr>Learning Intentions (goals) By the end of this PowerPoint you will: 1) Know when the Three Stages of the Middle Ages were. 2) Know some of the key events from the topic. 3) Define several key terms. 4) Know the key event the Unit focuses upon.  </vt:lpstr>
      <vt:lpstr>What was the Middle Ages the ‘Middle’ of?</vt:lpstr>
      <vt:lpstr>The Early Middle Ages (550 – 1000)</vt:lpstr>
      <vt:lpstr>The beginning of the Middle</vt:lpstr>
      <vt:lpstr>Division of Rome</vt:lpstr>
      <vt:lpstr>The Barbarians takeover</vt:lpstr>
      <vt:lpstr>Rome’s greatest legacy - Christianity</vt:lpstr>
      <vt:lpstr>Rome’s greatest legacy - Christianity</vt:lpstr>
      <vt:lpstr>The Rise of Islam</vt:lpstr>
      <vt:lpstr>The Spread of Islam</vt:lpstr>
      <vt:lpstr>The Islamic Empire</vt:lpstr>
      <vt:lpstr>The New Medieval World</vt:lpstr>
      <vt:lpstr>The Rise of the Medieval Church</vt:lpstr>
      <vt:lpstr>Charlemagne the Warrior (b742-d814)</vt:lpstr>
      <vt:lpstr>Charlemagne the Great</vt:lpstr>
      <vt:lpstr>It’s not the Middle Ages as we know it!</vt:lpstr>
      <vt:lpstr>The Three Invasions – The Vikings</vt:lpstr>
      <vt:lpstr>The Three Invasions – The Vikings</vt:lpstr>
      <vt:lpstr>The Three Invasions – The Islamic</vt:lpstr>
      <vt:lpstr>PowerPoint Presentation</vt:lpstr>
      <vt:lpstr>The Three Invasions – The Magyars</vt:lpstr>
      <vt:lpstr>Medieval Europe – Threatened from all sides.</vt:lpstr>
      <vt:lpstr>The Medieval response: Feudalism</vt:lpstr>
      <vt:lpstr>PowerPoint Presentation</vt:lpstr>
      <vt:lpstr>The ‘Knights’ emerge</vt:lpstr>
      <vt:lpstr>PowerPoint Presentation</vt:lpstr>
      <vt:lpstr>The problems with Knights…</vt:lpstr>
      <vt:lpstr>The High Middle Ages (1000-1300)</vt:lpstr>
      <vt:lpstr>Medieval England</vt:lpstr>
      <vt:lpstr>Medieval English Towns and Villages</vt:lpstr>
      <vt:lpstr>Medieval English Medicine and Technology</vt:lpstr>
      <vt:lpstr>The Church</vt:lpstr>
      <vt:lpstr>The Crusades (1096 – 1272)</vt:lpstr>
      <vt:lpstr>The Crusades – Fast facts</vt:lpstr>
      <vt:lpstr>Urban Growth and Life</vt:lpstr>
      <vt:lpstr>The Late Middle Ages (1300-1500)</vt:lpstr>
      <vt:lpstr>Climate Change and Famine</vt:lpstr>
      <vt:lpstr>Key Event: TheBlack Death (1348-1350)</vt:lpstr>
      <vt:lpstr>Black Death (1348-1350)</vt:lpstr>
      <vt:lpstr>PowerPoint Presentation</vt:lpstr>
      <vt:lpstr>Black death - impacts</vt:lpstr>
      <vt:lpstr>The world after the Middle Ages</vt:lpstr>
    </vt:vector>
  </TitlesOfParts>
  <Company>Edtech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Medieval Period: Introduction</dc:title>
  <dc:creator>Administrator</dc:creator>
  <cp:lastModifiedBy>DONAVON Rebecca</cp:lastModifiedBy>
  <cp:revision>59</cp:revision>
  <dcterms:created xsi:type="dcterms:W3CDTF">2012-01-04T20:01:37Z</dcterms:created>
  <dcterms:modified xsi:type="dcterms:W3CDTF">2016-08-15T07:01:27Z</dcterms:modified>
</cp:coreProperties>
</file>